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257" r:id="rId3"/>
    <p:sldId id="381" r:id="rId4"/>
    <p:sldId id="258" r:id="rId5"/>
    <p:sldId id="385" r:id="rId6"/>
    <p:sldId id="333" r:id="rId7"/>
    <p:sldId id="303" r:id="rId8"/>
    <p:sldId id="304" r:id="rId9"/>
    <p:sldId id="343" r:id="rId10"/>
    <p:sldId id="344" r:id="rId11"/>
    <p:sldId id="345" r:id="rId12"/>
    <p:sldId id="383" r:id="rId13"/>
    <p:sldId id="375" r:id="rId14"/>
    <p:sldId id="380" r:id="rId15"/>
    <p:sldId id="347" r:id="rId16"/>
    <p:sldId id="365" r:id="rId17"/>
    <p:sldId id="367" r:id="rId18"/>
    <p:sldId id="366" r:id="rId19"/>
    <p:sldId id="368" r:id="rId20"/>
    <p:sldId id="302" r:id="rId21"/>
    <p:sldId id="300" r:id="rId22"/>
    <p:sldId id="369" r:id="rId23"/>
    <p:sldId id="301" r:id="rId24"/>
    <p:sldId id="319" r:id="rId25"/>
    <p:sldId id="332" r:id="rId26"/>
    <p:sldId id="26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Reeb" initials="AR" lastIdx="1" clrIdx="0">
    <p:extLst>
      <p:ext uri="{19B8F6BF-5375-455C-9EA6-DF929625EA0E}">
        <p15:presenceInfo xmlns:p15="http://schemas.microsoft.com/office/powerpoint/2012/main" userId="Alex Ree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1A"/>
    <a:srgbClr val="B8002E"/>
    <a:srgbClr val="2E00B8"/>
    <a:srgbClr val="00754C"/>
    <a:srgbClr val="37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68430" autoAdjust="0"/>
  </p:normalViewPr>
  <p:slideViewPr>
    <p:cSldViewPr snapToGrid="0">
      <p:cViewPr varScale="1">
        <p:scale>
          <a:sx n="52" d="100"/>
          <a:sy n="52" d="100"/>
        </p:scale>
        <p:origin x="189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12C5E-AE7A-4E2C-944C-3EF202014255}" type="datetimeFigureOut">
              <a:rPr lang="en-US" smtClean="0"/>
              <a:t>10/27/2016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521417-8526-4305-9A4B-3F67939453FC}" type="slidenum">
              <a:rPr lang="en-US" smtClean="0"/>
              <a:t>‹#›</a:t>
            </a:fld>
            <a:endParaRPr lang="en-US"/>
          </a:p>
        </p:txBody>
      </p:sp>
    </p:spTree>
    <p:extLst>
      <p:ext uri="{BB962C8B-B14F-4D97-AF65-F5344CB8AC3E}">
        <p14:creationId xmlns:p14="http://schemas.microsoft.com/office/powerpoint/2010/main" val="33456863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A82CE-5D75-47A9-8B97-5BE94379A31B}" type="datetimeFigureOut">
              <a:rPr lang="en-US" smtClean="0"/>
              <a:t>10/27/2016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D3652-AD75-4A6D-92D3-9CF22B1D4853}" type="slidenum">
              <a:rPr lang="en-US" smtClean="0"/>
              <a:t>‹#›</a:t>
            </a:fld>
            <a:endParaRPr lang="en-US"/>
          </a:p>
        </p:txBody>
      </p:sp>
    </p:spTree>
    <p:extLst>
      <p:ext uri="{BB962C8B-B14F-4D97-AF65-F5344CB8AC3E}">
        <p14:creationId xmlns:p14="http://schemas.microsoft.com/office/powerpoint/2010/main" val="21019980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main sponsor</a:t>
            </a:r>
            <a:r>
              <a:rPr lang="en-US" baseline="0" dirty="0" smtClean="0"/>
              <a:t> was the USACE, and they’ve played a role in directing the focus areas of this research.</a:t>
            </a:r>
          </a:p>
          <a:p>
            <a:endParaRPr lang="en-US" baseline="0" dirty="0" smtClean="0"/>
          </a:p>
          <a:p>
            <a:r>
              <a:rPr lang="en-US" dirty="0" smtClean="0"/>
              <a:t>IGERT, “Integrative Graduate Education and Research Traineeship”</a:t>
            </a:r>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1</a:t>
            </a:fld>
            <a:endParaRPr lang="en-US"/>
          </a:p>
        </p:txBody>
      </p:sp>
    </p:spTree>
    <p:extLst>
      <p:ext uri="{BB962C8B-B14F-4D97-AF65-F5344CB8AC3E}">
        <p14:creationId xmlns:p14="http://schemas.microsoft.com/office/powerpoint/2010/main" val="273941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Pile-soil coupling springs</a:t>
            </a:r>
          </a:p>
          <a:p>
            <a:r>
              <a:rPr lang="en-US" dirty="0" smtClean="0"/>
              <a:t>Grid description</a:t>
            </a:r>
          </a:p>
          <a:p>
            <a:r>
              <a:rPr lang="en-US" dirty="0" smtClean="0"/>
              <a:t>Large-strain mode</a:t>
            </a:r>
          </a:p>
          <a:p>
            <a:r>
              <a:rPr lang="en-US" dirty="0" smtClean="0"/>
              <a:t>Rezoning logic</a:t>
            </a:r>
          </a:p>
          <a:p>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10</a:t>
            </a:fld>
            <a:endParaRPr lang="en-US"/>
          </a:p>
        </p:txBody>
      </p:sp>
    </p:spTree>
    <p:extLst>
      <p:ext uri="{BB962C8B-B14F-4D97-AF65-F5344CB8AC3E}">
        <p14:creationId xmlns:p14="http://schemas.microsoft.com/office/powerpoint/2010/main" val="237368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Pile-soil coupling springs</a:t>
            </a:r>
          </a:p>
          <a:p>
            <a:r>
              <a:rPr lang="en-US" dirty="0" smtClean="0"/>
              <a:t>Grid description</a:t>
            </a:r>
          </a:p>
          <a:p>
            <a:r>
              <a:rPr lang="en-US" dirty="0" smtClean="0"/>
              <a:t>Large-strain mode</a:t>
            </a:r>
          </a:p>
          <a:p>
            <a:r>
              <a:rPr lang="en-US" dirty="0" smtClean="0"/>
              <a:t>Rezoning logic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11</a:t>
            </a:fld>
            <a:endParaRPr lang="en-US"/>
          </a:p>
        </p:txBody>
      </p:sp>
    </p:spTree>
    <p:extLst>
      <p:ext uri="{BB962C8B-B14F-4D97-AF65-F5344CB8AC3E}">
        <p14:creationId xmlns:p14="http://schemas.microsoft.com/office/powerpoint/2010/main" val="262034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bending moments measure in the centrifuge due</a:t>
            </a:r>
            <a:r>
              <a:rPr lang="en-US" baseline="0" dirty="0" smtClean="0"/>
              <a:t> to the symmetric 15-ft of fill. This is shown of the right.</a:t>
            </a:r>
          </a:p>
          <a:p>
            <a:r>
              <a:rPr lang="en-US" baseline="0" dirty="0" smtClean="0"/>
              <a:t>Blue line represents the FS pile and red is the PS pile. The markers indicate strain gauge locations, and the dashed line is just a spline interpolation between measured values.</a:t>
            </a:r>
          </a:p>
          <a:p>
            <a:endParaRPr lang="en-US" baseline="0" dirty="0" smtClean="0"/>
          </a:p>
          <a:p>
            <a:r>
              <a:rPr lang="en-US" baseline="0" dirty="0" smtClean="0"/>
              <a:t>Thinking about the mechanics, the bending moments around El -10 ft indicate the piles bowing inwards due to settlements. </a:t>
            </a:r>
          </a:p>
          <a:p>
            <a:r>
              <a:rPr lang="en-US" baseline="0" dirty="0" smtClean="0"/>
              <a:t>The centrifuge tests all had fixed pile connections, and so the piles curvature goes in the other direction at the pile tops, as the piles comply with the fixed, rotational restraint.</a:t>
            </a:r>
          </a:p>
          <a:p>
            <a:endParaRPr lang="en-US" baseline="0" dirty="0" smtClean="0"/>
          </a:p>
          <a:p>
            <a:r>
              <a:rPr lang="en-US" baseline="0" dirty="0" smtClean="0"/>
              <a:t>Symmetric fill loading results in symmetric bending moments.</a:t>
            </a:r>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16</a:t>
            </a:fld>
            <a:endParaRPr lang="en-US"/>
          </a:p>
        </p:txBody>
      </p:sp>
    </p:spTree>
    <p:extLst>
      <p:ext uri="{BB962C8B-B14F-4D97-AF65-F5344CB8AC3E}">
        <p14:creationId xmlns:p14="http://schemas.microsoft.com/office/powerpoint/2010/main" val="45756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analyze this test numerically</a:t>
            </a:r>
            <a:r>
              <a:rPr lang="en-US" baseline="0" dirty="0" smtClean="0"/>
              <a:t> using the 2D finite difference program FLAC. Because there is variability in the centrifuge and uncertainty in some of the measurements, I assigned lower bounds and upper bounds to my estimates of initial stresses and </a:t>
            </a:r>
            <a:r>
              <a:rPr lang="en-US" baseline="0" dirty="0" err="1" smtClean="0"/>
              <a:t>preconsolidation</a:t>
            </a:r>
            <a:r>
              <a:rPr lang="en-US" baseline="0" dirty="0" smtClean="0"/>
              <a:t> pressures. The results ranges of moments are shown by the thin solid lines and the shading in this plot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lower bound values give larger settlements and moments, and upper bounds give smaller settlements and moments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can see, there is good agreement between</a:t>
            </a:r>
            <a:r>
              <a:rPr lang="en-US" baseline="0" dirty="0" smtClean="0"/>
              <a:t> the centrifuge and numerical model results.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17</a:t>
            </a:fld>
            <a:endParaRPr lang="en-US"/>
          </a:p>
        </p:txBody>
      </p:sp>
    </p:spTree>
    <p:extLst>
      <p:ext uri="{BB962C8B-B14F-4D97-AF65-F5344CB8AC3E}">
        <p14:creationId xmlns:p14="http://schemas.microsoft.com/office/powerpoint/2010/main" val="2171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18</a:t>
            </a:fld>
            <a:endParaRPr lang="en-US"/>
          </a:p>
        </p:txBody>
      </p:sp>
    </p:spTree>
    <p:extLst>
      <p:ext uri="{BB962C8B-B14F-4D97-AF65-F5344CB8AC3E}">
        <p14:creationId xmlns:p14="http://schemas.microsoft.com/office/powerpoint/2010/main" val="92803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19</a:t>
            </a:fld>
            <a:endParaRPr lang="en-US"/>
          </a:p>
        </p:txBody>
      </p:sp>
    </p:spTree>
    <p:extLst>
      <p:ext uri="{BB962C8B-B14F-4D97-AF65-F5344CB8AC3E}">
        <p14:creationId xmlns:p14="http://schemas.microsoft.com/office/powerpoint/2010/main" val="372825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looked through that clear acrylic</a:t>
            </a:r>
            <a:r>
              <a:rPr lang="en-US" baseline="0" dirty="0" smtClean="0"/>
              <a:t> face, this is about what we would see for centrifuge Run 5.</a:t>
            </a:r>
          </a:p>
          <a:p>
            <a:endParaRPr lang="en-US" baseline="0" dirty="0" smtClean="0"/>
          </a:p>
          <a:p>
            <a:r>
              <a:rPr lang="en-US" dirty="0" smtClean="0"/>
              <a:t>For this run, RPI</a:t>
            </a:r>
            <a:r>
              <a:rPr lang="en-US" baseline="0" dirty="0" smtClean="0"/>
              <a:t> first prepared the clay foundation soils. Then they added the 15-ft symmetric fill and installed the T-wall on top. They spun the model in the centrifuge to allow consolidation settlement to occur, and recorded settlements and moments. Then they added 10 more feet of fill to PS and spun the centrifuge back up to allow additional settlement to occur, and again recorded settlement and moments.</a:t>
            </a:r>
            <a:endParaRPr lang="en-US" dirty="0" smtClean="0"/>
          </a:p>
          <a:p>
            <a:endParaRPr lang="en-US" dirty="0" smtClean="0"/>
          </a:p>
          <a:p>
            <a:r>
              <a:rPr lang="en-US" dirty="0" smtClean="0"/>
              <a:t>Also, I want to mention that test box was 4 ft long, and about a</a:t>
            </a:r>
            <a:r>
              <a:rPr lang="en-US" baseline="0" dirty="0" smtClean="0"/>
              <a:t> foot and a half tall. RPI performed the tests at 70g, and so this 4 ft long model actually represents and behaves in the centrifuge like a 280 ft long cross section.</a:t>
            </a:r>
            <a:endParaRPr lang="en-US" dirty="0" smtClean="0"/>
          </a:p>
          <a:p>
            <a:endParaRPr lang="en-US" dirty="0" smtClean="0"/>
          </a:p>
          <a:p>
            <a:r>
              <a:rPr lang="en-US" dirty="0" smtClean="0"/>
              <a:t>LVDT on both sides of wall</a:t>
            </a:r>
          </a:p>
          <a:p>
            <a:endParaRPr lang="en-US" dirty="0" smtClean="0"/>
          </a:p>
          <a:p>
            <a:r>
              <a:rPr lang="en-US" dirty="0" smtClean="0"/>
              <a:t>8 tests</a:t>
            </a:r>
            <a:r>
              <a:rPr lang="en-US" baseline="0" dirty="0" smtClean="0"/>
              <a:t> total, with different variations:</a:t>
            </a:r>
          </a:p>
          <a:p>
            <a:r>
              <a:rPr lang="en-US" baseline="0" dirty="0" smtClean="0"/>
              <a:t>2 or 3 piles, T-wall base at 0 or 15 ft, symmetric vs asymmetric fill</a:t>
            </a:r>
          </a:p>
          <a:p>
            <a:r>
              <a:rPr lang="en-US" baseline="0" dirty="0" smtClean="0"/>
              <a:t>One test with 1) fill of broad lateral extent, 2) Pile spacing of 10 ft instead of 5 ft</a:t>
            </a:r>
          </a:p>
          <a:p>
            <a:r>
              <a:rPr lang="en-US" baseline="0" dirty="0" smtClean="0"/>
              <a:t>All had fixed pile to T-wall connections.</a:t>
            </a:r>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20</a:t>
            </a:fld>
            <a:endParaRPr lang="en-US"/>
          </a:p>
        </p:txBody>
      </p:sp>
    </p:spTree>
    <p:extLst>
      <p:ext uri="{BB962C8B-B14F-4D97-AF65-F5344CB8AC3E}">
        <p14:creationId xmlns:p14="http://schemas.microsoft.com/office/powerpoint/2010/main" val="3748697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bending moments measure in the centrifuge due</a:t>
            </a:r>
            <a:r>
              <a:rPr lang="en-US" baseline="0" dirty="0" smtClean="0"/>
              <a:t> to the symmetric 15-ft of fill. This is shown of the right.</a:t>
            </a:r>
          </a:p>
          <a:p>
            <a:r>
              <a:rPr lang="en-US" baseline="0" dirty="0" smtClean="0"/>
              <a:t>Blue line represents the FS pile and red is the PS pile. The markers indicate strain gauge locations, and the dashed line is just a spline interpolation between measured values.</a:t>
            </a:r>
          </a:p>
          <a:p>
            <a:endParaRPr lang="en-US" baseline="0" dirty="0" smtClean="0"/>
          </a:p>
          <a:p>
            <a:r>
              <a:rPr lang="en-US" baseline="0" dirty="0" smtClean="0"/>
              <a:t>Thinking about the mechanics, the bending moments around El -10 ft indicate the piles bowing inwards due to settlements. </a:t>
            </a:r>
          </a:p>
          <a:p>
            <a:r>
              <a:rPr lang="en-US" baseline="0" dirty="0" smtClean="0"/>
              <a:t>The centrifuge tests all had fixed pile connections, and so the piles curvature goes in the other direction at the pile tops, as the piles comply with the fixed, rotational restraint.</a:t>
            </a:r>
          </a:p>
          <a:p>
            <a:endParaRPr lang="en-US" baseline="0" dirty="0" smtClean="0"/>
          </a:p>
          <a:p>
            <a:r>
              <a:rPr lang="en-US" baseline="0" dirty="0" smtClean="0"/>
              <a:t>Symmetric fill loading results in symmetric bending moments.</a:t>
            </a:r>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21</a:t>
            </a:fld>
            <a:endParaRPr lang="en-US"/>
          </a:p>
        </p:txBody>
      </p:sp>
    </p:spTree>
    <p:extLst>
      <p:ext uri="{BB962C8B-B14F-4D97-AF65-F5344CB8AC3E}">
        <p14:creationId xmlns:p14="http://schemas.microsoft.com/office/powerpoint/2010/main" val="2589954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analyze this test numerically</a:t>
            </a:r>
            <a:r>
              <a:rPr lang="en-US" baseline="0" dirty="0" smtClean="0"/>
              <a:t> using the 2D finite difference program FLAC. Because there is variability in the centrifuge and uncertainty in some of the measurements, I assigned lower bounds and upper bounds to my estimates of initial stresses and preconsolidation pressures. The results ranges of moments are shown by the thin solid lines and the shading in this plot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lower bound values give larger settlements and moments, and upper bounds give smaller settlements and moments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can see, there is good agreement between</a:t>
            </a:r>
            <a:r>
              <a:rPr lang="en-US" baseline="0" dirty="0" smtClean="0"/>
              <a:t> the centrifuge and numerical model results.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PS and FS</a:t>
            </a:r>
            <a:r>
              <a:rPr lang="en-US" baseline="0" dirty="0" smtClean="0"/>
              <a:t> settlement the same and symmetric</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a:t>
            </a:r>
            <a:r>
              <a:rPr lang="en-US" dirty="0" err="1" smtClean="0"/>
              <a:t>ft</a:t>
            </a:r>
            <a:r>
              <a:rPr lang="en-US" dirty="0" smtClean="0"/>
              <a:t> away from the T-wall,</a:t>
            </a:r>
            <a:r>
              <a:rPr lang="en-US" baseline="0" dirty="0" smtClean="0"/>
              <a:t> settlement ranged from 1.5 </a:t>
            </a:r>
            <a:r>
              <a:rPr lang="en-US" baseline="0" dirty="0" err="1" smtClean="0"/>
              <a:t>ft</a:t>
            </a:r>
            <a:r>
              <a:rPr lang="en-US" baseline="0" dirty="0" smtClean="0"/>
              <a:t> (upper bound </a:t>
            </a:r>
            <a:r>
              <a:rPr lang="en-US" baseline="0" dirty="0" err="1" smtClean="0"/>
              <a:t>ini</a:t>
            </a:r>
            <a:r>
              <a:rPr lang="en-US" baseline="0" dirty="0" smtClean="0"/>
              <a:t> stress, </a:t>
            </a:r>
            <a:r>
              <a:rPr lang="en-US" baseline="0" dirty="0" err="1" smtClean="0"/>
              <a:t>precon</a:t>
            </a:r>
            <a:r>
              <a:rPr lang="en-US" baseline="0" dirty="0" smtClean="0"/>
              <a:t>) to 3.5 </a:t>
            </a:r>
            <a:r>
              <a:rPr lang="en-US" baseline="0" dirty="0" err="1" smtClean="0"/>
              <a:t>ft</a:t>
            </a:r>
            <a:r>
              <a:rPr lang="en-US" baseline="0" dirty="0" smtClean="0"/>
              <a:t> (lower bound)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22</a:t>
            </a:fld>
            <a:endParaRPr lang="en-US"/>
          </a:p>
        </p:txBody>
      </p:sp>
    </p:spTree>
    <p:extLst>
      <p:ext uri="{BB962C8B-B14F-4D97-AF65-F5344CB8AC3E}">
        <p14:creationId xmlns:p14="http://schemas.microsoft.com/office/powerpoint/2010/main" val="3021363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10 more ft of fill was added to the PS.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the PS pile, this fill loading produces additional settlement loads on the pile that result in larger bending moments at about El -10 ft.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the loading on the PS tends to cause horizontal movement of the foundation soils towards the FS, and this “unbends” the FS pile, reducing the moment at around EL -10 ft.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complication, is that the PS loading pushes the T-wall towards the FS. This tends to reduce the moments at the top of the PS pile and increase the moments at the top of the FS pile.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both of these mechanisms are influencing the pile response to the additional fill loading.</a:t>
            </a:r>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23</a:t>
            </a:fld>
            <a:endParaRPr lang="en-US"/>
          </a:p>
        </p:txBody>
      </p:sp>
    </p:spTree>
    <p:extLst>
      <p:ext uri="{BB962C8B-B14F-4D97-AF65-F5344CB8AC3E}">
        <p14:creationId xmlns:p14="http://schemas.microsoft.com/office/powerpoint/2010/main" val="143907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2</a:t>
            </a:fld>
            <a:endParaRPr lang="en-US"/>
          </a:p>
        </p:txBody>
      </p:sp>
    </p:spTree>
    <p:extLst>
      <p:ext uri="{BB962C8B-B14F-4D97-AF65-F5344CB8AC3E}">
        <p14:creationId xmlns:p14="http://schemas.microsoft.com/office/powerpoint/2010/main" val="2082963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Again, I analyzed</a:t>
            </a:r>
            <a:r>
              <a:rPr lang="en-US" baseline="0" dirty="0" smtClean="0"/>
              <a:t> this cross section numerically with lower bound and upper bound estimates of initial stresses and preconsolidation pressures.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you can see that there was good agreement with the results.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Overall there was similarly good agreement between all eight of the centrifuge tests and the numerical models, and this was true without the need to perform any significant calibration of the numerical models.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results gave us confidence that the numerical models</a:t>
            </a:r>
            <a:r>
              <a:rPr lang="en-US" baseline="0" dirty="0" smtClean="0"/>
              <a:t> could be used to analyze actual T-wall cross sections in the field.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a:t>
            </a:r>
            <a:r>
              <a:rPr lang="en-US" baseline="0" dirty="0" smtClean="0"/>
              <a:t> PS fill and no FS fill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ft away from the T-wall, o</a:t>
            </a:r>
            <a:r>
              <a:rPr lang="en-US" baseline="0" dirty="0" smtClean="0"/>
              <a:t>n FS, settlement ranged from .25 ft (upper bound </a:t>
            </a:r>
            <a:r>
              <a:rPr lang="en-US" baseline="0" dirty="0" err="1" smtClean="0"/>
              <a:t>ini</a:t>
            </a:r>
            <a:r>
              <a:rPr lang="en-US" baseline="0" dirty="0" smtClean="0"/>
              <a:t> stress, </a:t>
            </a:r>
            <a:r>
              <a:rPr lang="en-US" baseline="0" dirty="0" err="1" smtClean="0"/>
              <a:t>precon</a:t>
            </a:r>
            <a:r>
              <a:rPr lang="en-US" baseline="0" dirty="0" smtClean="0"/>
              <a:t>) to .5 ft additional (lower bound)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ft away from the T-wall, o</a:t>
            </a:r>
            <a:r>
              <a:rPr lang="en-US" baseline="0" dirty="0" smtClean="0"/>
              <a:t>n PS, settlement ranged from 1.5 ft (upper bound </a:t>
            </a:r>
            <a:r>
              <a:rPr lang="en-US" baseline="0" dirty="0" err="1" smtClean="0"/>
              <a:t>ini</a:t>
            </a:r>
            <a:r>
              <a:rPr lang="en-US" baseline="0" dirty="0" smtClean="0"/>
              <a:t> stress, </a:t>
            </a:r>
            <a:r>
              <a:rPr lang="en-US" baseline="0" dirty="0" err="1" smtClean="0"/>
              <a:t>precon</a:t>
            </a:r>
            <a:r>
              <a:rPr lang="en-US" baseline="0" dirty="0" smtClean="0"/>
              <a:t>) to 2 ft additional (lower bound)</a:t>
            </a:r>
          </a:p>
        </p:txBody>
      </p:sp>
      <p:sp>
        <p:nvSpPr>
          <p:cNvPr id="4" name="Slide Number Placeholder 3"/>
          <p:cNvSpPr>
            <a:spLocks noGrp="1"/>
          </p:cNvSpPr>
          <p:nvPr>
            <p:ph type="sldNum" sz="quarter" idx="10"/>
          </p:nvPr>
        </p:nvSpPr>
        <p:spPr/>
        <p:txBody>
          <a:bodyPr/>
          <a:lstStyle/>
          <a:p>
            <a:fld id="{934D3652-AD75-4A6D-92D3-9CF22B1D4853}" type="slidenum">
              <a:rPr lang="en-US" smtClean="0"/>
              <a:t>24</a:t>
            </a:fld>
            <a:endParaRPr lang="en-US"/>
          </a:p>
        </p:txBody>
      </p:sp>
    </p:spTree>
    <p:extLst>
      <p:ext uri="{BB962C8B-B14F-4D97-AF65-F5344CB8AC3E}">
        <p14:creationId xmlns:p14="http://schemas.microsoft.com/office/powerpoint/2010/main" val="465216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25</a:t>
            </a:fld>
            <a:endParaRPr lang="en-US"/>
          </a:p>
        </p:txBody>
      </p:sp>
    </p:spTree>
    <p:extLst>
      <p:ext uri="{BB962C8B-B14F-4D97-AF65-F5344CB8AC3E}">
        <p14:creationId xmlns:p14="http://schemas.microsoft.com/office/powerpoint/2010/main" val="191478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3</a:t>
            </a:fld>
            <a:endParaRPr lang="en-US"/>
          </a:p>
        </p:txBody>
      </p:sp>
    </p:spTree>
    <p:extLst>
      <p:ext uri="{BB962C8B-B14F-4D97-AF65-F5344CB8AC3E}">
        <p14:creationId xmlns:p14="http://schemas.microsoft.com/office/powerpoint/2010/main" val="364808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simple representation of a T-wall cross section. T-wall on an existing embankment overlaying soft soils. Two piles batter toward PS and one towards FS. New fill was placed at the time the T-wall was constructed. This causes settlement, that applies a load acting normal to the piles and induces bending. And the resulting pile bending moments are a key design consideration.</a:t>
            </a:r>
          </a:p>
          <a:p>
            <a:endParaRPr lang="en-US" baseline="0" dirty="0" smtClean="0"/>
          </a:p>
          <a:p>
            <a:r>
              <a:rPr lang="en-US" baseline="0" dirty="0" smtClean="0"/>
              <a:t>In addition, you have to design for the effects of the flood loading, and the influence this flood loading will have on pile bending moments.</a:t>
            </a:r>
          </a:p>
          <a:p>
            <a:endParaRPr lang="en-US" baseline="0" dirty="0" smtClean="0"/>
          </a:p>
          <a:p>
            <a:r>
              <a:rPr lang="en-US" baseline="0" dirty="0" smtClean="0"/>
              <a:t>“Great Wall of St. Bernard” – 23 miles of floodwalls and gates</a:t>
            </a:r>
            <a:endParaRPr lang="en-US" dirty="0" smtClean="0"/>
          </a:p>
        </p:txBody>
      </p:sp>
      <p:sp>
        <p:nvSpPr>
          <p:cNvPr id="4" name="Slide Number Placeholder 3"/>
          <p:cNvSpPr>
            <a:spLocks noGrp="1"/>
          </p:cNvSpPr>
          <p:nvPr>
            <p:ph type="sldNum" sz="quarter" idx="10"/>
          </p:nvPr>
        </p:nvSpPr>
        <p:spPr/>
        <p:txBody>
          <a:bodyPr/>
          <a:lstStyle/>
          <a:p>
            <a:fld id="{934D3652-AD75-4A6D-92D3-9CF22B1D4853}" type="slidenum">
              <a:rPr lang="en-US" smtClean="0"/>
              <a:t>4</a:t>
            </a:fld>
            <a:endParaRPr lang="en-US"/>
          </a:p>
        </p:txBody>
      </p:sp>
    </p:spTree>
    <p:extLst>
      <p:ext uri="{BB962C8B-B14F-4D97-AF65-F5344CB8AC3E}">
        <p14:creationId xmlns:p14="http://schemas.microsoft.com/office/powerpoint/2010/main" val="306413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T-wall under construction</a:t>
            </a:r>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5</a:t>
            </a:fld>
            <a:endParaRPr lang="en-US"/>
          </a:p>
        </p:txBody>
      </p:sp>
    </p:spTree>
    <p:extLst>
      <p:ext uri="{BB962C8B-B14F-4D97-AF65-F5344CB8AC3E}">
        <p14:creationId xmlns:p14="http://schemas.microsoft.com/office/powerpoint/2010/main" val="14004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he centrifuge tests was</a:t>
            </a:r>
            <a:r>
              <a:rPr lang="en-US" baseline="0" dirty="0" smtClean="0"/>
              <a:t> to investigate SIBM.</a:t>
            </a:r>
          </a:p>
          <a:p>
            <a:r>
              <a:rPr lang="en-US" baseline="0" dirty="0" smtClean="0"/>
              <a:t>Modeled eight different T-wall cross sections to test the influence of several different parameters, including….</a:t>
            </a:r>
            <a:endParaRPr lang="en-US" dirty="0" smtClean="0"/>
          </a:p>
          <a:p>
            <a:endParaRPr lang="en-US" dirty="0" smtClean="0"/>
          </a:p>
          <a:p>
            <a:r>
              <a:rPr lang="en-US" dirty="0" smtClean="0"/>
              <a:t>Pile spacing, is</a:t>
            </a:r>
            <a:r>
              <a:rPr lang="en-US" baseline="0" dirty="0" smtClean="0"/>
              <a:t> the spacing of the piles along the T-wall and levee alignment.</a:t>
            </a:r>
          </a:p>
          <a:p>
            <a:endParaRPr lang="en-US" baseline="0" dirty="0" smtClean="0"/>
          </a:p>
          <a:p>
            <a:r>
              <a:rPr lang="en-US" baseline="0" dirty="0" smtClean="0"/>
              <a:t>Also, the fill loading was applied in increments to produce multiple data points for each test.</a:t>
            </a:r>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6</a:t>
            </a:fld>
            <a:endParaRPr lang="en-US"/>
          </a:p>
        </p:txBody>
      </p:sp>
    </p:spTree>
    <p:extLst>
      <p:ext uri="{BB962C8B-B14F-4D97-AF65-F5344CB8AC3E}">
        <p14:creationId xmlns:p14="http://schemas.microsoft.com/office/powerpoint/2010/main" val="150244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picture</a:t>
            </a:r>
            <a:r>
              <a:rPr lang="en-US" baseline="0" dirty="0" smtClean="0"/>
              <a:t> of RPI’s centrifuge</a:t>
            </a:r>
            <a:endParaRPr lang="en-US" dirty="0" smtClean="0"/>
          </a:p>
          <a:p>
            <a:endParaRPr lang="en-US" dirty="0" smtClean="0"/>
          </a:p>
          <a:p>
            <a:r>
              <a:rPr lang="en-US" dirty="0" smtClean="0"/>
              <a:t>3.0 m radius, is the distance between the swinging basket platform and the centrifuge axis</a:t>
            </a:r>
          </a:p>
          <a:p>
            <a:r>
              <a:rPr lang="en-US" dirty="0" smtClean="0"/>
              <a:t>160 g, 1.5 tons, and 150 g-tons (product of payload weight times g)</a:t>
            </a:r>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7</a:t>
            </a:fld>
            <a:endParaRPr lang="en-US"/>
          </a:p>
        </p:txBody>
      </p:sp>
    </p:spTree>
    <p:extLst>
      <p:ext uri="{BB962C8B-B14F-4D97-AF65-F5344CB8AC3E}">
        <p14:creationId xmlns:p14="http://schemas.microsoft.com/office/powerpoint/2010/main" val="1219157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picture</a:t>
            </a:r>
            <a:r>
              <a:rPr lang="en-US" baseline="0" dirty="0" smtClean="0"/>
              <a:t> of the test box and one of the T-wall models.</a:t>
            </a:r>
          </a:p>
          <a:p>
            <a:r>
              <a:rPr lang="en-US" baseline="0" dirty="0" smtClean="0"/>
              <a:t>You can see wiring for all of the instrumentation, which included strain gauges, pore pressure transducers, LVDT’s to measure surface settlement, and more</a:t>
            </a:r>
          </a:p>
          <a:p>
            <a:endParaRPr lang="en-US" baseline="0" dirty="0" smtClean="0"/>
          </a:p>
          <a:p>
            <a:r>
              <a:rPr lang="en-US" baseline="0" dirty="0" smtClean="0"/>
              <a:t>Note that the side of the box is clear acrylic</a:t>
            </a:r>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8</a:t>
            </a:fld>
            <a:endParaRPr lang="en-US"/>
          </a:p>
        </p:txBody>
      </p:sp>
    </p:spTree>
    <p:extLst>
      <p:ext uri="{BB962C8B-B14F-4D97-AF65-F5344CB8AC3E}">
        <p14:creationId xmlns:p14="http://schemas.microsoft.com/office/powerpoint/2010/main" val="3288680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T-wall</a:t>
            </a:r>
            <a:r>
              <a:rPr lang="en-US" baseline="0" dirty="0" smtClean="0"/>
              <a:t> on top of </a:t>
            </a:r>
            <a:r>
              <a:rPr lang="en-US" baseline="0" dirty="0" smtClean="0"/>
              <a:t>new levee, </a:t>
            </a:r>
            <a:r>
              <a:rPr lang="en-US" baseline="0" dirty="0" smtClean="0"/>
              <a:t>2 piles, fixed connections, </a:t>
            </a:r>
            <a:r>
              <a:rPr lang="en-US" baseline="0" dirty="0" smtClean="0"/>
              <a:t>settlement</a:t>
            </a:r>
            <a:endParaRPr lang="en-US" dirty="0"/>
          </a:p>
        </p:txBody>
      </p:sp>
      <p:sp>
        <p:nvSpPr>
          <p:cNvPr id="4" name="Slide Number Placeholder 3"/>
          <p:cNvSpPr>
            <a:spLocks noGrp="1"/>
          </p:cNvSpPr>
          <p:nvPr>
            <p:ph type="sldNum" sz="quarter" idx="10"/>
          </p:nvPr>
        </p:nvSpPr>
        <p:spPr/>
        <p:txBody>
          <a:bodyPr/>
          <a:lstStyle/>
          <a:p>
            <a:fld id="{934D3652-AD75-4A6D-92D3-9CF22B1D4853}" type="slidenum">
              <a:rPr lang="en-US" smtClean="0"/>
              <a:t>9</a:t>
            </a:fld>
            <a:endParaRPr lang="en-US"/>
          </a:p>
        </p:txBody>
      </p:sp>
    </p:spTree>
    <p:extLst>
      <p:ext uri="{BB962C8B-B14F-4D97-AF65-F5344CB8AC3E}">
        <p14:creationId xmlns:p14="http://schemas.microsoft.com/office/powerpoint/2010/main" val="4087556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F0125A-648F-45CF-9D1E-0B22E77F5A07}" type="datetime1">
              <a:rPr lang="en-US" smtClean="0"/>
              <a:t>10/27/2016</a:t>
            </a:fld>
            <a:endParaRPr lang="en-US"/>
          </a:p>
        </p:txBody>
      </p:sp>
      <p:sp>
        <p:nvSpPr>
          <p:cNvPr id="5" name="Footer Placeholder 4"/>
          <p:cNvSpPr>
            <a:spLocks noGrp="1"/>
          </p:cNvSpPr>
          <p:nvPr>
            <p:ph type="ftr" sz="quarter" idx="11"/>
          </p:nvPr>
        </p:nvSpPr>
        <p:spPr>
          <a:xfrm>
            <a:off x="605790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lvl1pPr>
              <a:defRPr/>
            </a:lvl1pPr>
          </a:lstStyle>
          <a:p>
            <a:fld id="{2CFCC498-ED58-4958-A772-1F5F26F70835}" type="slidenum">
              <a:rPr lang="en-US" smtClean="0"/>
              <a:pPr/>
              <a:t>‹#›</a:t>
            </a:fld>
            <a:endParaRPr lang="en-US" dirty="0"/>
          </a:p>
        </p:txBody>
      </p:sp>
      <p:pic>
        <p:nvPicPr>
          <p:cNvPr id="9" name="Picture 10" descr="http://irmep.org/images/usac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82309" y="5428343"/>
            <a:ext cx="1780409" cy="1313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www.wdbj7.com/image/view/-/20713596/highRes/2/-/maxh/480/maxw/640/-/7u07kw/-/Virginia-Tech-School-Logo-640x360-jpg.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t="14491" b="20671"/>
          <a:stretch/>
        </p:blipFill>
        <p:spPr bwMode="auto">
          <a:xfrm>
            <a:off x="3591978" y="5788977"/>
            <a:ext cx="1960043" cy="953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nsf.gov/images/logos/nsf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19367" y="5524501"/>
            <a:ext cx="1210321" cy="121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3084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68904A-9334-46C3-87F1-576F85CBAB57}" type="datetime1">
              <a:rPr lang="en-US" smtClean="0"/>
              <a:t>10/27/2016</a:t>
            </a:fld>
            <a:endParaRPr lang="en-US"/>
          </a:p>
        </p:txBody>
      </p:sp>
      <p:sp>
        <p:nvSpPr>
          <p:cNvPr id="5" name="Footer Placeholder 4"/>
          <p:cNvSpPr>
            <a:spLocks noGrp="1"/>
          </p:cNvSpPr>
          <p:nvPr>
            <p:ph type="ftr" sz="quarter" idx="11"/>
          </p:nvPr>
        </p:nvSpPr>
        <p:spPr>
          <a:xfrm>
            <a:off x="605790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167968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6D3A68-EAE6-4A79-88D5-10D78A8FD064}" type="datetime1">
              <a:rPr lang="en-US" smtClean="0"/>
              <a:t>10/27/2016</a:t>
            </a:fld>
            <a:endParaRPr lang="en-US"/>
          </a:p>
        </p:txBody>
      </p:sp>
      <p:sp>
        <p:nvSpPr>
          <p:cNvPr id="5" name="Footer Placeholder 4"/>
          <p:cNvSpPr>
            <a:spLocks noGrp="1"/>
          </p:cNvSpPr>
          <p:nvPr>
            <p:ph type="ftr" sz="quarter" idx="11"/>
          </p:nvPr>
        </p:nvSpPr>
        <p:spPr>
          <a:xfrm>
            <a:off x="605790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397222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49EF72-9FB9-410A-B43B-53DB178853AE}" type="datetime1">
              <a:rPr lang="en-US" smtClean="0"/>
              <a:t>10/27/2016</a:t>
            </a:fld>
            <a:endParaRPr lang="en-US"/>
          </a:p>
        </p:txBody>
      </p:sp>
      <p:sp>
        <p:nvSpPr>
          <p:cNvPr id="5" name="Footer Placeholder 4"/>
          <p:cNvSpPr>
            <a:spLocks noGrp="1"/>
          </p:cNvSpPr>
          <p:nvPr>
            <p:ph type="ftr" sz="quarter" idx="11"/>
          </p:nvPr>
        </p:nvSpPr>
        <p:spPr>
          <a:xfrm>
            <a:off x="605790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705589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2EE591-872A-4DD1-91D2-987AF7220274}" type="datetime1">
              <a:rPr lang="en-US" smtClean="0"/>
              <a:t>10/27/2016</a:t>
            </a:fld>
            <a:endParaRPr lang="en-US"/>
          </a:p>
        </p:txBody>
      </p:sp>
      <p:sp>
        <p:nvSpPr>
          <p:cNvPr id="5" name="Footer Placeholder 4"/>
          <p:cNvSpPr>
            <a:spLocks noGrp="1"/>
          </p:cNvSpPr>
          <p:nvPr>
            <p:ph type="ftr" sz="quarter" idx="11"/>
          </p:nvPr>
        </p:nvSpPr>
        <p:spPr>
          <a:xfrm>
            <a:off x="605790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10427882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1A5BCC-A1E3-4520-AD41-B06D3230643E}" type="datetime1">
              <a:rPr lang="en-US" smtClean="0"/>
              <a:t>10/27/2016</a:t>
            </a:fld>
            <a:endParaRPr lang="en-US"/>
          </a:p>
        </p:txBody>
      </p:sp>
      <p:sp>
        <p:nvSpPr>
          <p:cNvPr id="6" name="Footer Placeholder 5"/>
          <p:cNvSpPr>
            <a:spLocks noGrp="1"/>
          </p:cNvSpPr>
          <p:nvPr>
            <p:ph type="ftr" sz="quarter" idx="11"/>
          </p:nvPr>
        </p:nvSpPr>
        <p:spPr>
          <a:xfrm>
            <a:off x="605790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28578885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B3E297-6BD3-4CAC-9DB4-02B23BEC72A6}" type="datetime1">
              <a:rPr lang="en-US" smtClean="0"/>
              <a:t>10/27/2016</a:t>
            </a:fld>
            <a:endParaRPr lang="en-US"/>
          </a:p>
        </p:txBody>
      </p:sp>
      <p:sp>
        <p:nvSpPr>
          <p:cNvPr id="8" name="Footer Placeholder 7"/>
          <p:cNvSpPr>
            <a:spLocks noGrp="1"/>
          </p:cNvSpPr>
          <p:nvPr>
            <p:ph type="ftr" sz="quarter" idx="11"/>
          </p:nvPr>
        </p:nvSpPr>
        <p:spPr>
          <a:xfrm>
            <a:off x="605790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74526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530D58-6A61-42A1-84C4-2E3F5702274C}" type="datetime1">
              <a:rPr lang="en-US" smtClean="0"/>
              <a:t>10/27/2016</a:t>
            </a:fld>
            <a:endParaRPr lang="en-US"/>
          </a:p>
        </p:txBody>
      </p:sp>
      <p:sp>
        <p:nvSpPr>
          <p:cNvPr id="4" name="Footer Placeholder 3"/>
          <p:cNvSpPr>
            <a:spLocks noGrp="1"/>
          </p:cNvSpPr>
          <p:nvPr>
            <p:ph type="ftr" sz="quarter" idx="11"/>
          </p:nvPr>
        </p:nvSpPr>
        <p:spPr>
          <a:xfrm>
            <a:off x="605790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399608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22C34-C716-41F8-B8CE-CAB1D01C0E12}" type="datetime1">
              <a:rPr lang="en-US" smtClean="0"/>
              <a:t>10/27/2016</a:t>
            </a:fld>
            <a:endParaRPr lang="en-US"/>
          </a:p>
        </p:txBody>
      </p:sp>
      <p:sp>
        <p:nvSpPr>
          <p:cNvPr id="3" name="Footer Placeholder 2"/>
          <p:cNvSpPr>
            <a:spLocks noGrp="1"/>
          </p:cNvSpPr>
          <p:nvPr>
            <p:ph type="ftr" sz="quarter" idx="11"/>
          </p:nvPr>
        </p:nvSpPr>
        <p:spPr>
          <a:xfrm>
            <a:off x="605790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77815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09BAF6-EEBC-4E55-90F7-82A6E8504652}" type="datetime1">
              <a:rPr lang="en-US" smtClean="0"/>
              <a:t>10/27/2016</a:t>
            </a:fld>
            <a:endParaRPr lang="en-US"/>
          </a:p>
        </p:txBody>
      </p:sp>
      <p:sp>
        <p:nvSpPr>
          <p:cNvPr id="6" name="Footer Placeholder 5"/>
          <p:cNvSpPr>
            <a:spLocks noGrp="1"/>
          </p:cNvSpPr>
          <p:nvPr>
            <p:ph type="ftr" sz="quarter" idx="11"/>
          </p:nvPr>
        </p:nvSpPr>
        <p:spPr>
          <a:xfrm>
            <a:off x="605790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427788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187597-E857-4517-864D-7F5EDACD89BC}" type="datetime1">
              <a:rPr lang="en-US" smtClean="0"/>
              <a:t>10/27/2016</a:t>
            </a:fld>
            <a:endParaRPr lang="en-US"/>
          </a:p>
        </p:txBody>
      </p:sp>
      <p:sp>
        <p:nvSpPr>
          <p:cNvPr id="6" name="Footer Placeholder 5"/>
          <p:cNvSpPr>
            <a:spLocks noGrp="1"/>
          </p:cNvSpPr>
          <p:nvPr>
            <p:ph type="ftr" sz="quarter" idx="11"/>
          </p:nvPr>
        </p:nvSpPr>
        <p:spPr>
          <a:xfrm>
            <a:off x="605790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5C6A933-E611-4C18-AC5B-B3BABB684831}" type="slidenum">
              <a:rPr lang="en-US" smtClean="0"/>
              <a:t>‹#›</a:t>
            </a:fld>
            <a:endParaRPr lang="en-US"/>
          </a:p>
        </p:txBody>
      </p:sp>
    </p:spTree>
    <p:extLst>
      <p:ext uri="{BB962C8B-B14F-4D97-AF65-F5344CB8AC3E}">
        <p14:creationId xmlns:p14="http://schemas.microsoft.com/office/powerpoint/2010/main" val="73124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D4303-A4FF-453E-BB19-909C8B64F1D3}" type="datetime1">
              <a:rPr lang="en-US" smtClean="0"/>
              <a:t>10/27/2016</a:t>
            </a:fld>
            <a:endParaRPr lang="en-US"/>
          </a:p>
        </p:txBody>
      </p:sp>
      <p:sp>
        <p:nvSpPr>
          <p:cNvPr id="6" name="Slide Number Placeholder 5"/>
          <p:cNvSpPr>
            <a:spLocks noGrp="1"/>
          </p:cNvSpPr>
          <p:nvPr>
            <p:ph type="sldNum" sz="quarter" idx="4"/>
          </p:nvPr>
        </p:nvSpPr>
        <p:spPr>
          <a:xfrm>
            <a:off x="3543300" y="635635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5C6A933-E611-4C18-AC5B-B3BABB684831}" type="slidenum">
              <a:rPr lang="en-US" smtClean="0"/>
              <a:pPr/>
              <a:t>‹#›</a:t>
            </a:fld>
            <a:endParaRPr lang="en-US"/>
          </a:p>
        </p:txBody>
      </p:sp>
    </p:spTree>
    <p:extLst>
      <p:ext uri="{BB962C8B-B14F-4D97-AF65-F5344CB8AC3E}">
        <p14:creationId xmlns:p14="http://schemas.microsoft.com/office/powerpoint/2010/main" val="2720388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7063"/>
            <a:ext cx="9144000" cy="1753051"/>
          </a:xfrm>
        </p:spPr>
        <p:txBody>
          <a:bodyPr lIns="0" rIns="0">
            <a:noAutofit/>
          </a:bodyPr>
          <a:lstStyle/>
          <a:p>
            <a:r>
              <a:rPr lang="en-US" sz="4000" b="1" dirty="0"/>
              <a:t>Numerical Analysis of Settlement-Induced Bending Moments in Batter Piles</a:t>
            </a:r>
            <a:endParaRPr lang="en-US" sz="4000" dirty="0"/>
          </a:p>
        </p:txBody>
      </p:sp>
      <p:sp>
        <p:nvSpPr>
          <p:cNvPr id="3" name="Subtitle 2"/>
          <p:cNvSpPr>
            <a:spLocks noGrp="1"/>
          </p:cNvSpPr>
          <p:nvPr>
            <p:ph type="subTitle" idx="1"/>
          </p:nvPr>
        </p:nvSpPr>
        <p:spPr>
          <a:xfrm>
            <a:off x="0" y="2780523"/>
            <a:ext cx="9144000" cy="2849206"/>
          </a:xfrm>
        </p:spPr>
        <p:txBody>
          <a:bodyPr>
            <a:normAutofit/>
          </a:bodyPr>
          <a:lstStyle/>
          <a:p>
            <a:r>
              <a:rPr lang="en-US" dirty="0"/>
              <a:t>Alex </a:t>
            </a:r>
            <a:r>
              <a:rPr lang="en-US" dirty="0" smtClean="0"/>
              <a:t>Reeb</a:t>
            </a:r>
            <a:r>
              <a:rPr lang="en-US" sz="2000" dirty="0" smtClean="0"/>
              <a:t>, PhD</a:t>
            </a:r>
            <a:r>
              <a:rPr lang="en-US" sz="2000" dirty="0"/>
              <a:t>, </a:t>
            </a:r>
            <a:r>
              <a:rPr lang="en-US" sz="2000" dirty="0" smtClean="0"/>
              <a:t>Burns </a:t>
            </a:r>
            <a:r>
              <a:rPr lang="en-US" sz="2000" dirty="0"/>
              <a:t>Cooley Dennis, Inc. </a:t>
            </a:r>
            <a:endParaRPr lang="en-US" sz="2000" dirty="0" smtClean="0"/>
          </a:p>
          <a:p>
            <a:r>
              <a:rPr lang="en-US" dirty="0"/>
              <a:t>George Filz</a:t>
            </a:r>
            <a:r>
              <a:rPr lang="en-US" sz="2000" dirty="0"/>
              <a:t>, PhD, </a:t>
            </a:r>
            <a:r>
              <a:rPr lang="en-US" sz="2000" dirty="0" smtClean="0"/>
              <a:t>Virginia </a:t>
            </a:r>
            <a:r>
              <a:rPr lang="en-US" sz="2000" dirty="0"/>
              <a:t>Polytechnic Institute and State </a:t>
            </a:r>
            <a:r>
              <a:rPr lang="en-US" sz="2000" dirty="0" smtClean="0"/>
              <a:t>University</a:t>
            </a:r>
          </a:p>
          <a:p>
            <a:endParaRPr lang="en-US" dirty="0"/>
          </a:p>
          <a:p>
            <a:r>
              <a:rPr lang="en-US" sz="1800" b="1" dirty="0" smtClean="0"/>
              <a:t>Sponsors:</a:t>
            </a:r>
          </a:p>
          <a:p>
            <a:pPr>
              <a:lnSpc>
                <a:spcPct val="100000"/>
              </a:lnSpc>
              <a:spcBef>
                <a:spcPts val="0"/>
              </a:spcBef>
            </a:pPr>
            <a:r>
              <a:rPr lang="en-US" sz="1800" dirty="0" smtClean="0"/>
              <a:t>USACE</a:t>
            </a:r>
          </a:p>
          <a:p>
            <a:pPr>
              <a:lnSpc>
                <a:spcPct val="100000"/>
              </a:lnSpc>
              <a:spcBef>
                <a:spcPts val="0"/>
              </a:spcBef>
            </a:pPr>
            <a:r>
              <a:rPr lang="en-US" sz="1800" dirty="0" smtClean="0"/>
              <a:t>Via Foundation</a:t>
            </a:r>
          </a:p>
          <a:p>
            <a:pPr>
              <a:lnSpc>
                <a:spcPct val="100000"/>
              </a:lnSpc>
              <a:spcBef>
                <a:spcPts val="0"/>
              </a:spcBef>
            </a:pPr>
            <a:r>
              <a:rPr lang="en-US" sz="1800" dirty="0" smtClean="0"/>
              <a:t>NSF IGERT</a:t>
            </a:r>
            <a:endParaRPr lang="en-US" sz="1800" dirty="0"/>
          </a:p>
        </p:txBody>
      </p:sp>
      <p:sp>
        <p:nvSpPr>
          <p:cNvPr id="4" name="Slide Number Placeholder 3"/>
          <p:cNvSpPr>
            <a:spLocks noGrp="1"/>
          </p:cNvSpPr>
          <p:nvPr>
            <p:ph type="sldNum" sz="quarter" idx="12"/>
          </p:nvPr>
        </p:nvSpPr>
        <p:spPr/>
        <p:txBody>
          <a:bodyPr/>
          <a:lstStyle/>
          <a:p>
            <a:fld id="{2CFCC498-ED58-4958-A772-1F5F26F70835}" type="slidenum">
              <a:rPr lang="en-US" smtClean="0"/>
              <a:pPr/>
              <a:t>1</a:t>
            </a:fld>
            <a:endParaRPr lang="en-US" dirty="0"/>
          </a:p>
        </p:txBody>
      </p:sp>
    </p:spTree>
    <p:extLst>
      <p:ext uri="{BB962C8B-B14F-4D97-AF65-F5344CB8AC3E}">
        <p14:creationId xmlns:p14="http://schemas.microsoft.com/office/powerpoint/2010/main" val="859572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731520"/>
            <a:ext cx="9144000" cy="5916706"/>
          </a:xfrm>
          <a:prstGeom prst="rect">
            <a:avLst/>
          </a:prstGeom>
        </p:spPr>
      </p:pic>
      <p:pic>
        <p:nvPicPr>
          <p:cNvPr id="14" name="Picture 13"/>
          <p:cNvPicPr>
            <a:picLocks noChangeAspect="1"/>
          </p:cNvPicPr>
          <p:nvPr/>
        </p:nvPicPr>
        <p:blipFill>
          <a:blip r:embed="rId4"/>
          <a:stretch>
            <a:fillRect/>
          </a:stretch>
        </p:blipFill>
        <p:spPr>
          <a:xfrm>
            <a:off x="0" y="731520"/>
            <a:ext cx="9144000" cy="5916706"/>
          </a:xfrm>
          <a:prstGeom prst="rect">
            <a:avLst/>
          </a:prstGeom>
        </p:spPr>
      </p:pic>
      <p:pic>
        <p:nvPicPr>
          <p:cNvPr id="13" name="Picture 12"/>
          <p:cNvPicPr>
            <a:picLocks noChangeAspect="1"/>
          </p:cNvPicPr>
          <p:nvPr/>
        </p:nvPicPr>
        <p:blipFill>
          <a:blip r:embed="rId5"/>
          <a:stretch>
            <a:fillRect/>
          </a:stretch>
        </p:blipFill>
        <p:spPr>
          <a:xfrm>
            <a:off x="0" y="731520"/>
            <a:ext cx="9144000" cy="5916706"/>
          </a:xfrm>
          <a:prstGeom prst="rect">
            <a:avLst/>
          </a:prstGeom>
        </p:spPr>
      </p:pic>
      <p:pic>
        <p:nvPicPr>
          <p:cNvPr id="8" name="Picture 7"/>
          <p:cNvPicPr>
            <a:picLocks noChangeAspect="1"/>
          </p:cNvPicPr>
          <p:nvPr/>
        </p:nvPicPr>
        <p:blipFill>
          <a:blip r:embed="rId6"/>
          <a:stretch>
            <a:fillRect/>
          </a:stretch>
        </p:blipFill>
        <p:spPr>
          <a:xfrm>
            <a:off x="0" y="731520"/>
            <a:ext cx="9144000" cy="5916706"/>
          </a:xfrm>
          <a:prstGeom prst="rect">
            <a:avLst/>
          </a:prstGeom>
        </p:spPr>
      </p:pic>
      <p:pic>
        <p:nvPicPr>
          <p:cNvPr id="12" name="Picture 11"/>
          <p:cNvPicPr>
            <a:picLocks noChangeAspect="1"/>
          </p:cNvPicPr>
          <p:nvPr/>
        </p:nvPicPr>
        <p:blipFill>
          <a:blip r:embed="rId7"/>
          <a:stretch>
            <a:fillRect/>
          </a:stretch>
        </p:blipFill>
        <p:spPr>
          <a:xfrm>
            <a:off x="0" y="731520"/>
            <a:ext cx="9144000" cy="591670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10</a:t>
            </a:fld>
            <a:endParaRPr lang="en-US"/>
          </a:p>
        </p:txBody>
      </p:sp>
      <p:sp>
        <p:nvSpPr>
          <p:cNvPr id="3" name="TextBox 2"/>
          <p:cNvSpPr txBox="1"/>
          <p:nvPr/>
        </p:nvSpPr>
        <p:spPr>
          <a:xfrm>
            <a:off x="1460500" y="5314950"/>
            <a:ext cx="1498600" cy="369332"/>
          </a:xfrm>
          <a:prstGeom prst="rect">
            <a:avLst/>
          </a:prstGeom>
          <a:noFill/>
        </p:spPr>
        <p:txBody>
          <a:bodyPr wrap="square" rtlCol="0">
            <a:spAutoFit/>
          </a:bodyPr>
          <a:lstStyle/>
          <a:p>
            <a:pPr algn="ctr"/>
            <a:r>
              <a:rPr lang="en-US" b="1" dirty="0" smtClean="0">
                <a:solidFill>
                  <a:srgbClr val="FF0000"/>
                </a:solidFill>
              </a:rPr>
              <a:t>Sand</a:t>
            </a:r>
            <a:endParaRPr lang="en-US" b="1" dirty="0">
              <a:solidFill>
                <a:srgbClr val="FF0000"/>
              </a:solidFill>
            </a:endParaRPr>
          </a:p>
        </p:txBody>
      </p:sp>
      <p:cxnSp>
        <p:nvCxnSpPr>
          <p:cNvPr id="6" name="Straight Arrow Connector 5"/>
          <p:cNvCxnSpPr/>
          <p:nvPr/>
        </p:nvCxnSpPr>
        <p:spPr>
          <a:xfrm flipV="1">
            <a:off x="2247900" y="5124450"/>
            <a:ext cx="342900" cy="266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81850" y="5314950"/>
            <a:ext cx="1333500" cy="369332"/>
          </a:xfrm>
          <a:prstGeom prst="rect">
            <a:avLst/>
          </a:prstGeom>
          <a:noFill/>
        </p:spPr>
        <p:txBody>
          <a:bodyPr wrap="square" rtlCol="0">
            <a:spAutoFit/>
          </a:bodyPr>
          <a:lstStyle/>
          <a:p>
            <a:r>
              <a:rPr lang="en-US" b="1" dirty="0" smtClean="0">
                <a:solidFill>
                  <a:srgbClr val="FF0000"/>
                </a:solidFill>
              </a:rPr>
              <a:t>Clay</a:t>
            </a:r>
            <a:endParaRPr lang="en-US" b="1" dirty="0">
              <a:solidFill>
                <a:srgbClr val="FF0000"/>
              </a:solidFill>
            </a:endParaRPr>
          </a:p>
        </p:txBody>
      </p:sp>
      <p:cxnSp>
        <p:nvCxnSpPr>
          <p:cNvPr id="17" name="Straight Arrow Connector 16"/>
          <p:cNvCxnSpPr/>
          <p:nvPr/>
        </p:nvCxnSpPr>
        <p:spPr>
          <a:xfrm flipH="1" flipV="1">
            <a:off x="6667500" y="4425950"/>
            <a:ext cx="660400" cy="889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79243" y="2457481"/>
            <a:ext cx="1924050" cy="369332"/>
          </a:xfrm>
          <a:prstGeom prst="rect">
            <a:avLst/>
          </a:prstGeom>
          <a:noFill/>
        </p:spPr>
        <p:txBody>
          <a:bodyPr wrap="square" rtlCol="0">
            <a:spAutoFit/>
          </a:bodyPr>
          <a:lstStyle/>
          <a:p>
            <a:r>
              <a:rPr lang="en-US" b="1" dirty="0" smtClean="0">
                <a:solidFill>
                  <a:srgbClr val="FF0000"/>
                </a:solidFill>
              </a:rPr>
              <a:t>Sand Fill (El 15 ft)</a:t>
            </a:r>
            <a:endParaRPr lang="en-US" b="1" dirty="0">
              <a:solidFill>
                <a:srgbClr val="FF0000"/>
              </a:solidFill>
            </a:endParaRPr>
          </a:p>
        </p:txBody>
      </p:sp>
      <p:sp>
        <p:nvSpPr>
          <p:cNvPr id="19" name="TextBox 18"/>
          <p:cNvSpPr txBox="1"/>
          <p:nvPr/>
        </p:nvSpPr>
        <p:spPr>
          <a:xfrm>
            <a:off x="5232400" y="2089518"/>
            <a:ext cx="1924050" cy="369332"/>
          </a:xfrm>
          <a:prstGeom prst="rect">
            <a:avLst/>
          </a:prstGeom>
          <a:noFill/>
        </p:spPr>
        <p:txBody>
          <a:bodyPr wrap="square" rtlCol="0">
            <a:spAutoFit/>
          </a:bodyPr>
          <a:lstStyle/>
          <a:p>
            <a:r>
              <a:rPr lang="en-US" b="1" dirty="0" smtClean="0">
                <a:solidFill>
                  <a:srgbClr val="FF0000"/>
                </a:solidFill>
              </a:rPr>
              <a:t>Sand Fill (El 25 ft)</a:t>
            </a:r>
            <a:endParaRPr lang="en-US" b="1" dirty="0">
              <a:solidFill>
                <a:srgbClr val="FF0000"/>
              </a:solidFill>
            </a:endParaRPr>
          </a:p>
        </p:txBody>
      </p:sp>
      <p:sp>
        <p:nvSpPr>
          <p:cNvPr id="20" name="TextBox 19"/>
          <p:cNvSpPr txBox="1"/>
          <p:nvPr/>
        </p:nvSpPr>
        <p:spPr>
          <a:xfrm>
            <a:off x="3340100" y="1907938"/>
            <a:ext cx="952500" cy="369332"/>
          </a:xfrm>
          <a:prstGeom prst="rect">
            <a:avLst/>
          </a:prstGeom>
          <a:noFill/>
        </p:spPr>
        <p:txBody>
          <a:bodyPr wrap="square" rtlCol="0">
            <a:spAutoFit/>
          </a:bodyPr>
          <a:lstStyle/>
          <a:p>
            <a:r>
              <a:rPr lang="en-US" b="1" dirty="0" smtClean="0">
                <a:solidFill>
                  <a:srgbClr val="FF0000"/>
                </a:solidFill>
              </a:rPr>
              <a:t>T-Wall</a:t>
            </a:r>
            <a:endParaRPr lang="en-US" b="1" dirty="0">
              <a:solidFill>
                <a:srgbClr val="FF0000"/>
              </a:solidFill>
            </a:endParaRPr>
          </a:p>
        </p:txBody>
      </p:sp>
      <p:cxnSp>
        <p:nvCxnSpPr>
          <p:cNvPr id="21" name="Straight Arrow Connector 20"/>
          <p:cNvCxnSpPr/>
          <p:nvPr/>
        </p:nvCxnSpPr>
        <p:spPr>
          <a:xfrm>
            <a:off x="4089400" y="2100540"/>
            <a:ext cx="444500" cy="2202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158184" y="2422432"/>
            <a:ext cx="481410" cy="4326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20493" y="2775636"/>
            <a:ext cx="558800" cy="442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95750" y="5330732"/>
            <a:ext cx="952500" cy="369332"/>
          </a:xfrm>
          <a:prstGeom prst="rect">
            <a:avLst/>
          </a:prstGeom>
          <a:noFill/>
        </p:spPr>
        <p:txBody>
          <a:bodyPr wrap="square" rtlCol="0">
            <a:spAutoFit/>
          </a:bodyPr>
          <a:lstStyle/>
          <a:p>
            <a:pPr algn="ctr"/>
            <a:r>
              <a:rPr lang="en-US" b="1" dirty="0" smtClean="0">
                <a:solidFill>
                  <a:srgbClr val="FF0000"/>
                </a:solidFill>
              </a:rPr>
              <a:t>Piles</a:t>
            </a:r>
            <a:endParaRPr lang="en-US" b="1" dirty="0">
              <a:solidFill>
                <a:srgbClr val="FF0000"/>
              </a:solidFill>
            </a:endParaRPr>
          </a:p>
        </p:txBody>
      </p:sp>
      <p:cxnSp>
        <p:nvCxnSpPr>
          <p:cNvPr id="30" name="Straight Arrow Connector 29"/>
          <p:cNvCxnSpPr/>
          <p:nvPr/>
        </p:nvCxnSpPr>
        <p:spPr>
          <a:xfrm flipV="1">
            <a:off x="4711700" y="4932502"/>
            <a:ext cx="679847" cy="4451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784058" y="2775636"/>
            <a:ext cx="495173" cy="389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730030" y="4932502"/>
            <a:ext cx="673298" cy="4451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879243" y="2775636"/>
            <a:ext cx="399988" cy="3129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title"/>
          </p:nvPr>
        </p:nvSpPr>
        <p:spPr>
          <a:xfrm>
            <a:off x="628650" y="0"/>
            <a:ext cx="7886700" cy="934099"/>
          </a:xfrm>
        </p:spPr>
        <p:txBody>
          <a:bodyPr>
            <a:normAutofit/>
          </a:bodyPr>
          <a:lstStyle/>
          <a:p>
            <a:r>
              <a:rPr lang="en-US" dirty="0" smtClean="0"/>
              <a:t>Run </a:t>
            </a:r>
            <a:r>
              <a:rPr lang="en-US" dirty="0" smtClean="0"/>
              <a:t>2</a:t>
            </a:r>
            <a:endParaRPr lang="en-US" dirty="0"/>
          </a:p>
        </p:txBody>
      </p:sp>
      <p:cxnSp>
        <p:nvCxnSpPr>
          <p:cNvPr id="27" name="Straight Connector 26"/>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0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162000"/>
                    </a14:imgEffect>
                    <a14:imgEffect>
                      <a14:brightnessContrast bright="20000"/>
                    </a14:imgEffect>
                  </a14:imgLayer>
                </a14:imgProps>
              </a:ext>
            </a:extLst>
          </a:blip>
          <a:stretch>
            <a:fillRect/>
          </a:stretch>
        </p:blipFill>
        <p:spPr>
          <a:xfrm>
            <a:off x="0" y="734815"/>
            <a:ext cx="9144000" cy="5916706"/>
          </a:xfrm>
          <a:prstGeom prst="rect">
            <a:avLst/>
          </a:prstGeom>
        </p:spPr>
      </p:pic>
      <p:sp>
        <p:nvSpPr>
          <p:cNvPr id="26" name="TextBox 25"/>
          <p:cNvSpPr txBox="1"/>
          <p:nvPr/>
        </p:nvSpPr>
        <p:spPr>
          <a:xfrm>
            <a:off x="1460500" y="5318021"/>
            <a:ext cx="1498600" cy="369332"/>
          </a:xfrm>
          <a:prstGeom prst="rect">
            <a:avLst/>
          </a:prstGeom>
          <a:noFill/>
        </p:spPr>
        <p:txBody>
          <a:bodyPr wrap="square" rtlCol="0">
            <a:spAutoFit/>
          </a:bodyPr>
          <a:lstStyle/>
          <a:p>
            <a:pPr algn="ctr"/>
            <a:r>
              <a:rPr lang="en-US" b="1" dirty="0" smtClean="0">
                <a:solidFill>
                  <a:srgbClr val="FF0000"/>
                </a:solidFill>
              </a:rPr>
              <a:t>Sand</a:t>
            </a:r>
            <a:endParaRPr lang="en-US" b="1" dirty="0">
              <a:solidFill>
                <a:srgbClr val="FF0000"/>
              </a:solidFill>
            </a:endParaRPr>
          </a:p>
        </p:txBody>
      </p:sp>
      <p:cxnSp>
        <p:nvCxnSpPr>
          <p:cNvPr id="27" name="Straight Arrow Connector 26"/>
          <p:cNvCxnSpPr/>
          <p:nvPr/>
        </p:nvCxnSpPr>
        <p:spPr>
          <a:xfrm flipV="1">
            <a:off x="2247900" y="5127521"/>
            <a:ext cx="342900" cy="266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81850" y="5318021"/>
            <a:ext cx="1333500" cy="369332"/>
          </a:xfrm>
          <a:prstGeom prst="rect">
            <a:avLst/>
          </a:prstGeom>
          <a:noFill/>
        </p:spPr>
        <p:txBody>
          <a:bodyPr wrap="square" rtlCol="0">
            <a:spAutoFit/>
          </a:bodyPr>
          <a:lstStyle/>
          <a:p>
            <a:r>
              <a:rPr lang="en-US" b="1" dirty="0" smtClean="0">
                <a:solidFill>
                  <a:srgbClr val="FF0000"/>
                </a:solidFill>
              </a:rPr>
              <a:t>Clay</a:t>
            </a:r>
            <a:endParaRPr lang="en-US" b="1" dirty="0">
              <a:solidFill>
                <a:srgbClr val="FF0000"/>
              </a:solidFill>
            </a:endParaRPr>
          </a:p>
        </p:txBody>
      </p:sp>
      <p:cxnSp>
        <p:nvCxnSpPr>
          <p:cNvPr id="31" name="Straight Arrow Connector 30"/>
          <p:cNvCxnSpPr/>
          <p:nvPr/>
        </p:nvCxnSpPr>
        <p:spPr>
          <a:xfrm flipH="1" flipV="1">
            <a:off x="6667500" y="4429021"/>
            <a:ext cx="660400" cy="889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879243" y="2460552"/>
            <a:ext cx="1924050" cy="369332"/>
          </a:xfrm>
          <a:prstGeom prst="rect">
            <a:avLst/>
          </a:prstGeom>
          <a:noFill/>
        </p:spPr>
        <p:txBody>
          <a:bodyPr wrap="square" rtlCol="0">
            <a:spAutoFit/>
          </a:bodyPr>
          <a:lstStyle/>
          <a:p>
            <a:r>
              <a:rPr lang="en-US" b="1" dirty="0" smtClean="0">
                <a:solidFill>
                  <a:srgbClr val="FF0000"/>
                </a:solidFill>
              </a:rPr>
              <a:t>Sand Fill (El 15 ft)</a:t>
            </a:r>
            <a:endParaRPr lang="en-US" b="1" dirty="0">
              <a:solidFill>
                <a:srgbClr val="FF0000"/>
              </a:solidFill>
            </a:endParaRPr>
          </a:p>
        </p:txBody>
      </p:sp>
      <p:sp>
        <p:nvSpPr>
          <p:cNvPr id="34" name="TextBox 33"/>
          <p:cNvSpPr txBox="1"/>
          <p:nvPr/>
        </p:nvSpPr>
        <p:spPr>
          <a:xfrm>
            <a:off x="5232400" y="2092589"/>
            <a:ext cx="1924050" cy="369332"/>
          </a:xfrm>
          <a:prstGeom prst="rect">
            <a:avLst/>
          </a:prstGeom>
          <a:noFill/>
        </p:spPr>
        <p:txBody>
          <a:bodyPr wrap="square" rtlCol="0">
            <a:spAutoFit/>
          </a:bodyPr>
          <a:lstStyle/>
          <a:p>
            <a:r>
              <a:rPr lang="en-US" b="1" dirty="0" smtClean="0">
                <a:solidFill>
                  <a:srgbClr val="FF0000"/>
                </a:solidFill>
              </a:rPr>
              <a:t>Sand Fill (El 25 ft)</a:t>
            </a:r>
            <a:endParaRPr lang="en-US" b="1" dirty="0">
              <a:solidFill>
                <a:srgbClr val="FF0000"/>
              </a:solidFill>
            </a:endParaRPr>
          </a:p>
        </p:txBody>
      </p:sp>
      <p:sp>
        <p:nvSpPr>
          <p:cNvPr id="36" name="TextBox 35"/>
          <p:cNvSpPr txBox="1"/>
          <p:nvPr/>
        </p:nvSpPr>
        <p:spPr>
          <a:xfrm>
            <a:off x="3340100" y="1911009"/>
            <a:ext cx="952500" cy="369332"/>
          </a:xfrm>
          <a:prstGeom prst="rect">
            <a:avLst/>
          </a:prstGeom>
          <a:noFill/>
        </p:spPr>
        <p:txBody>
          <a:bodyPr wrap="square" rtlCol="0">
            <a:spAutoFit/>
          </a:bodyPr>
          <a:lstStyle/>
          <a:p>
            <a:r>
              <a:rPr lang="en-US" b="1" dirty="0" smtClean="0">
                <a:solidFill>
                  <a:srgbClr val="FF0000"/>
                </a:solidFill>
              </a:rPr>
              <a:t>T-Wall</a:t>
            </a:r>
            <a:endParaRPr lang="en-US" b="1" dirty="0">
              <a:solidFill>
                <a:srgbClr val="FF0000"/>
              </a:solidFill>
            </a:endParaRPr>
          </a:p>
        </p:txBody>
      </p:sp>
      <p:cxnSp>
        <p:nvCxnSpPr>
          <p:cNvPr id="37" name="Straight Arrow Connector 36"/>
          <p:cNvCxnSpPr/>
          <p:nvPr/>
        </p:nvCxnSpPr>
        <p:spPr>
          <a:xfrm>
            <a:off x="4089400" y="2103611"/>
            <a:ext cx="444500" cy="2202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158184" y="2425503"/>
            <a:ext cx="481410" cy="4326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20493" y="2778707"/>
            <a:ext cx="558800" cy="442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095750" y="5333803"/>
            <a:ext cx="952500" cy="369332"/>
          </a:xfrm>
          <a:prstGeom prst="rect">
            <a:avLst/>
          </a:prstGeom>
          <a:noFill/>
        </p:spPr>
        <p:txBody>
          <a:bodyPr wrap="square" rtlCol="0">
            <a:spAutoFit/>
          </a:bodyPr>
          <a:lstStyle/>
          <a:p>
            <a:pPr algn="ctr"/>
            <a:r>
              <a:rPr lang="en-US" b="1" dirty="0" smtClean="0">
                <a:solidFill>
                  <a:srgbClr val="FF0000"/>
                </a:solidFill>
              </a:rPr>
              <a:t>Piles</a:t>
            </a:r>
            <a:endParaRPr lang="en-US" b="1" dirty="0">
              <a:solidFill>
                <a:srgbClr val="FF0000"/>
              </a:solidFill>
            </a:endParaRPr>
          </a:p>
        </p:txBody>
      </p:sp>
      <p:cxnSp>
        <p:nvCxnSpPr>
          <p:cNvPr id="42" name="Straight Arrow Connector 41"/>
          <p:cNvCxnSpPr/>
          <p:nvPr/>
        </p:nvCxnSpPr>
        <p:spPr>
          <a:xfrm flipV="1">
            <a:off x="4711700" y="4935573"/>
            <a:ext cx="679847" cy="4451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730030" y="4935573"/>
            <a:ext cx="673298" cy="4451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D5C6A933-E611-4C18-AC5B-B3BABB684831}" type="slidenum">
              <a:rPr lang="en-US" smtClean="0"/>
              <a:t>11</a:t>
            </a:fld>
            <a:endParaRPr lang="en-US"/>
          </a:p>
        </p:txBody>
      </p:sp>
      <p:sp>
        <p:nvSpPr>
          <p:cNvPr id="20" name="Title 1"/>
          <p:cNvSpPr>
            <a:spLocks noGrp="1"/>
          </p:cNvSpPr>
          <p:nvPr>
            <p:ph type="title"/>
          </p:nvPr>
        </p:nvSpPr>
        <p:spPr>
          <a:xfrm>
            <a:off x="628650" y="0"/>
            <a:ext cx="7886700" cy="934099"/>
          </a:xfrm>
        </p:spPr>
        <p:txBody>
          <a:bodyPr>
            <a:normAutofit/>
          </a:bodyPr>
          <a:lstStyle/>
          <a:p>
            <a:r>
              <a:rPr lang="en-US" dirty="0" smtClean="0"/>
              <a:t>Run </a:t>
            </a:r>
            <a:r>
              <a:rPr lang="en-US" dirty="0" smtClean="0"/>
              <a:t>2</a:t>
            </a:r>
            <a:endParaRPr lang="en-US" dirty="0"/>
          </a:p>
        </p:txBody>
      </p:sp>
      <p:cxnSp>
        <p:nvCxnSpPr>
          <p:cNvPr id="21" name="Straight Connector 20"/>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071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34099"/>
          </a:xfrm>
        </p:spPr>
        <p:txBody>
          <a:bodyPr>
            <a:normAutofit/>
          </a:bodyPr>
          <a:lstStyle/>
          <a:p>
            <a:r>
              <a:rPr lang="en-US" dirty="0" smtClean="0"/>
              <a:t>Run 2 – Final Configuration</a:t>
            </a:r>
            <a:endParaRPr lang="en-US" dirty="0"/>
          </a:p>
        </p:txBody>
      </p:sp>
      <p:sp>
        <p:nvSpPr>
          <p:cNvPr id="4" name="Slide Number Placeholder 3"/>
          <p:cNvSpPr>
            <a:spLocks noGrp="1"/>
          </p:cNvSpPr>
          <p:nvPr>
            <p:ph type="sldNum" sz="quarter" idx="12"/>
          </p:nvPr>
        </p:nvSpPr>
        <p:spPr/>
        <p:txBody>
          <a:bodyPr/>
          <a:lstStyle/>
          <a:p>
            <a:fld id="{D5C6A933-E611-4C18-AC5B-B3BABB684831}" type="slidenum">
              <a:rPr lang="en-US" smtClean="0"/>
              <a:t>12</a:t>
            </a:fld>
            <a:endParaRPr lang="en-US"/>
          </a:p>
        </p:txBody>
      </p:sp>
      <p:pic>
        <p:nvPicPr>
          <p:cNvPr id="17" name="Picture 16" descr="R2 fill loading off fuge.JPG"/>
          <p:cNvPicPr/>
          <p:nvPr/>
        </p:nvPicPr>
        <p:blipFill rotWithShape="1">
          <a:blip r:embed="rId2" cstate="print">
            <a:extLst>
              <a:ext uri="{BEBA8EAE-BF5A-486C-A8C5-ECC9F3942E4B}">
                <a14:imgProps xmlns:a14="http://schemas.microsoft.com/office/drawing/2010/main">
                  <a14:imgLayer r:embed="rId3">
                    <a14:imgEffect>
                      <a14:saturation sat="167000"/>
                    </a14:imgEffect>
                    <a14:imgEffect>
                      <a14:brightnessContrast bright="8000"/>
                    </a14:imgEffect>
                  </a14:imgLayer>
                </a14:imgProps>
              </a:ext>
              <a:ext uri="{28A0092B-C50C-407E-A947-70E740481C1C}">
                <a14:useLocalDpi xmlns:a14="http://schemas.microsoft.com/office/drawing/2010/main" val="0"/>
              </a:ext>
            </a:extLst>
          </a:blip>
          <a:srcRect t="13435" r="1674" b="21168"/>
          <a:stretch/>
        </p:blipFill>
        <p:spPr>
          <a:xfrm>
            <a:off x="0" y="1419725"/>
            <a:ext cx="9144000" cy="4018550"/>
          </a:xfrm>
          <a:prstGeom prst="rect">
            <a:avLst/>
          </a:prstGeom>
        </p:spPr>
      </p:pic>
      <p:grpSp>
        <p:nvGrpSpPr>
          <p:cNvPr id="27" name="Group 26"/>
          <p:cNvGrpSpPr/>
          <p:nvPr/>
        </p:nvGrpSpPr>
        <p:grpSpPr>
          <a:xfrm>
            <a:off x="3543300" y="2438400"/>
            <a:ext cx="1624028" cy="2654299"/>
            <a:chOff x="3543300" y="2438400"/>
            <a:chExt cx="1624028" cy="2654299"/>
          </a:xfrm>
        </p:grpSpPr>
        <p:cxnSp>
          <p:nvCxnSpPr>
            <p:cNvPr id="19" name="Straight Connector 18"/>
            <p:cNvCxnSpPr/>
            <p:nvPr/>
          </p:nvCxnSpPr>
          <p:spPr>
            <a:xfrm flipV="1">
              <a:off x="4393152" y="2438400"/>
              <a:ext cx="16923" cy="5401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81550" y="2981751"/>
              <a:ext cx="685778" cy="211094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543300" y="2975086"/>
              <a:ext cx="750530" cy="21176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64806" y="2947988"/>
              <a:ext cx="447675" cy="16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192021" y="2295633"/>
            <a:ext cx="2555313" cy="1128752"/>
            <a:chOff x="5192021" y="2295633"/>
            <a:chExt cx="2555313" cy="1128752"/>
          </a:xfrm>
        </p:grpSpPr>
        <p:sp>
          <p:nvSpPr>
            <p:cNvPr id="53" name="TextBox 52"/>
            <p:cNvSpPr txBox="1"/>
            <p:nvPr/>
          </p:nvSpPr>
          <p:spPr>
            <a:xfrm>
              <a:off x="5913080" y="2663596"/>
              <a:ext cx="1834254" cy="369332"/>
            </a:xfrm>
            <a:prstGeom prst="rect">
              <a:avLst/>
            </a:prstGeom>
            <a:solidFill>
              <a:schemeClr val="bg1">
                <a:alpha val="50000"/>
              </a:schemeClr>
            </a:solidFill>
            <a:ln>
              <a:solidFill>
                <a:schemeClr val="tx1"/>
              </a:solidFill>
            </a:ln>
          </p:spPr>
          <p:txBody>
            <a:bodyPr wrap="square" rtlCol="0">
              <a:spAutoFit/>
            </a:bodyPr>
            <a:lstStyle/>
            <a:p>
              <a:r>
                <a:rPr lang="en-US" b="1" dirty="0" smtClean="0">
                  <a:solidFill>
                    <a:sysClr val="windowText" lastClr="000000"/>
                  </a:solidFill>
                </a:rPr>
                <a:t>Sand Fill (El 15 ft)</a:t>
              </a:r>
              <a:endParaRPr lang="en-US" b="1" dirty="0">
                <a:solidFill>
                  <a:sysClr val="windowText" lastClr="000000"/>
                </a:solidFill>
              </a:endParaRPr>
            </a:p>
          </p:txBody>
        </p:sp>
        <p:sp>
          <p:nvSpPr>
            <p:cNvPr id="54" name="TextBox 53"/>
            <p:cNvSpPr txBox="1"/>
            <p:nvPr/>
          </p:nvSpPr>
          <p:spPr>
            <a:xfrm>
              <a:off x="5266237" y="2295633"/>
              <a:ext cx="1829888" cy="369332"/>
            </a:xfrm>
            <a:prstGeom prst="rect">
              <a:avLst/>
            </a:prstGeom>
            <a:solidFill>
              <a:schemeClr val="bg1">
                <a:alpha val="50000"/>
              </a:schemeClr>
            </a:solidFill>
            <a:ln>
              <a:solidFill>
                <a:schemeClr val="tx1"/>
              </a:solidFill>
            </a:ln>
          </p:spPr>
          <p:txBody>
            <a:bodyPr wrap="square" rtlCol="0">
              <a:spAutoFit/>
            </a:bodyPr>
            <a:lstStyle/>
            <a:p>
              <a:r>
                <a:rPr lang="en-US" b="1" dirty="0" smtClean="0">
                  <a:solidFill>
                    <a:sysClr val="windowText" lastClr="000000"/>
                  </a:solidFill>
                </a:rPr>
                <a:t>Sand Fill (El 25 ft)</a:t>
              </a:r>
              <a:endParaRPr lang="en-US" b="1" dirty="0">
                <a:solidFill>
                  <a:sysClr val="windowText" lastClr="000000"/>
                </a:solidFill>
              </a:endParaRPr>
            </a:p>
          </p:txBody>
        </p:sp>
        <p:cxnSp>
          <p:nvCxnSpPr>
            <p:cNvPr id="55" name="Straight Arrow Connector 54"/>
            <p:cNvCxnSpPr/>
            <p:nvPr/>
          </p:nvCxnSpPr>
          <p:spPr>
            <a:xfrm flipH="1">
              <a:off x="5192021" y="2628547"/>
              <a:ext cx="481410" cy="432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5754330" y="2981751"/>
              <a:ext cx="558800" cy="4426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21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C6A933-E611-4C18-AC5B-B3BABB684831}" type="slidenum">
              <a:rPr lang="en-US" smtClean="0"/>
              <a:t>13</a:t>
            </a:fld>
            <a:endParaRPr lang="en-US"/>
          </a:p>
        </p:txBody>
      </p:sp>
      <p:sp>
        <p:nvSpPr>
          <p:cNvPr id="18" name="Title 1"/>
          <p:cNvSpPr>
            <a:spLocks noGrp="1"/>
          </p:cNvSpPr>
          <p:nvPr>
            <p:ph type="title"/>
          </p:nvPr>
        </p:nvSpPr>
        <p:spPr>
          <a:xfrm>
            <a:off x="628650" y="0"/>
            <a:ext cx="7886700" cy="934099"/>
          </a:xfrm>
        </p:spPr>
        <p:txBody>
          <a:bodyPr>
            <a:normAutofit/>
          </a:bodyPr>
          <a:lstStyle/>
          <a:p>
            <a:r>
              <a:rPr lang="en-US" dirty="0" smtClean="0"/>
              <a:t>Numerical Modeling Details</a:t>
            </a:r>
            <a:endParaRPr lang="en-US" dirty="0"/>
          </a:p>
        </p:txBody>
      </p:sp>
      <p:cxnSp>
        <p:nvCxnSpPr>
          <p:cNvPr id="19" name="Straight Connector 1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a:spLocks noGrp="1"/>
          </p:cNvSpPr>
          <p:nvPr>
            <p:ph idx="1"/>
          </p:nvPr>
        </p:nvSpPr>
        <p:spPr>
          <a:xfrm>
            <a:off x="628650" y="1190625"/>
            <a:ext cx="8324850" cy="5257800"/>
          </a:xfrm>
        </p:spPr>
        <p:txBody>
          <a:bodyPr>
            <a:normAutofit/>
          </a:bodyPr>
          <a:lstStyle/>
          <a:p>
            <a:r>
              <a:rPr lang="en-US" dirty="0" smtClean="0"/>
              <a:t>Large-strain</a:t>
            </a:r>
          </a:p>
          <a:p>
            <a:pPr lvl="1">
              <a:buFont typeface="Calibri" panose="020F0502020204030204" pitchFamily="34" charset="0"/>
              <a:buChar char="‒"/>
            </a:pPr>
            <a:r>
              <a:rPr lang="en-US" dirty="0" smtClean="0"/>
              <a:t>Grid updated based on calculated deformations</a:t>
            </a:r>
          </a:p>
          <a:p>
            <a:r>
              <a:rPr lang="en-US" dirty="0"/>
              <a:t>Separate grid for T-wall and soils </a:t>
            </a:r>
          </a:p>
          <a:p>
            <a:pPr lvl="1">
              <a:buFont typeface="Calibri" panose="020F0502020204030204" pitchFamily="34" charset="0"/>
              <a:buChar char="‒"/>
            </a:pPr>
            <a:r>
              <a:rPr lang="en-US" dirty="0"/>
              <a:t>Allows soil to settle past </a:t>
            </a:r>
            <a:r>
              <a:rPr lang="en-US" dirty="0" smtClean="0"/>
              <a:t>T-wall</a:t>
            </a:r>
            <a:endParaRPr lang="en-US" dirty="0" smtClean="0"/>
          </a:p>
          <a:p>
            <a:r>
              <a:rPr lang="en-US" dirty="0" smtClean="0"/>
              <a:t>Rezoning logic </a:t>
            </a:r>
          </a:p>
          <a:p>
            <a:pPr lvl="1">
              <a:buFont typeface="Calibri" panose="020F0502020204030204" pitchFamily="34" charset="0"/>
              <a:buChar char="‒"/>
            </a:pPr>
            <a:r>
              <a:rPr lang="en-US" dirty="0" smtClean="0"/>
              <a:t>Prevents </a:t>
            </a:r>
            <a:r>
              <a:rPr lang="en-US" dirty="0" smtClean="0"/>
              <a:t>“bad geometry” errors due to large-strain by </a:t>
            </a:r>
            <a:r>
              <a:rPr lang="en-US" dirty="0" smtClean="0"/>
              <a:t>regener</a:t>
            </a:r>
            <a:r>
              <a:rPr lang="en-US" dirty="0" smtClean="0"/>
              <a:t>ating mesh as needed</a:t>
            </a:r>
          </a:p>
          <a:p>
            <a:r>
              <a:rPr lang="en-US" dirty="0" smtClean="0"/>
              <a:t>Pile elements</a:t>
            </a:r>
          </a:p>
          <a:p>
            <a:pPr lvl="1">
              <a:buFont typeface="Calibri" panose="020F0502020204030204" pitchFamily="34" charset="0"/>
              <a:buChar char="‒"/>
            </a:pPr>
            <a:r>
              <a:rPr lang="en-US" dirty="0" smtClean="0"/>
              <a:t>Discrete beam elements “float” on top of soil grid, and interact with grid through pile-soil coupling springs</a:t>
            </a:r>
          </a:p>
          <a:p>
            <a:pPr lvl="1">
              <a:buFont typeface="Calibri" panose="020F0502020204030204" pitchFamily="34" charset="0"/>
              <a:buChar char="‒"/>
            </a:pPr>
            <a:r>
              <a:rPr lang="en-US" dirty="0" smtClean="0"/>
              <a:t>Springs are elastic, perfectly plastic and based on p-y curves</a:t>
            </a:r>
          </a:p>
          <a:p>
            <a:pPr lvl="1">
              <a:buFont typeface="Calibri" panose="020F0502020204030204" pitchFamily="34" charset="0"/>
              <a:buChar char="‒"/>
            </a:pPr>
            <a:r>
              <a:rPr lang="en-US" dirty="0" smtClean="0"/>
              <a:t>Pile and spring properties scaled based on spacing</a:t>
            </a:r>
            <a:endParaRPr lang="en-US" dirty="0"/>
          </a:p>
        </p:txBody>
      </p:sp>
    </p:spTree>
    <p:extLst>
      <p:ext uri="{BB962C8B-B14F-4D97-AF65-F5344CB8AC3E}">
        <p14:creationId xmlns:p14="http://schemas.microsoft.com/office/powerpoint/2010/main" val="3912537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C6A933-E611-4C18-AC5B-B3BABB684831}" type="slidenum">
              <a:rPr lang="en-US" smtClean="0"/>
              <a:t>14</a:t>
            </a:fld>
            <a:endParaRPr lang="en-US"/>
          </a:p>
        </p:txBody>
      </p:sp>
      <p:sp>
        <p:nvSpPr>
          <p:cNvPr id="18" name="Title 1"/>
          <p:cNvSpPr>
            <a:spLocks noGrp="1"/>
          </p:cNvSpPr>
          <p:nvPr>
            <p:ph type="title"/>
          </p:nvPr>
        </p:nvSpPr>
        <p:spPr>
          <a:xfrm>
            <a:off x="628650" y="0"/>
            <a:ext cx="8515350" cy="934099"/>
          </a:xfrm>
        </p:spPr>
        <p:txBody>
          <a:bodyPr>
            <a:normAutofit/>
          </a:bodyPr>
          <a:lstStyle/>
          <a:p>
            <a:r>
              <a:rPr lang="en-US" dirty="0" smtClean="0"/>
              <a:t>Numerical Modeling Details (</a:t>
            </a:r>
            <a:r>
              <a:rPr lang="en-US" dirty="0" err="1" smtClean="0"/>
              <a:t>contd</a:t>
            </a:r>
            <a:r>
              <a:rPr lang="en-US" dirty="0" smtClean="0"/>
              <a:t>)</a:t>
            </a:r>
            <a:endParaRPr lang="en-US" dirty="0"/>
          </a:p>
        </p:txBody>
      </p:sp>
      <p:cxnSp>
        <p:nvCxnSpPr>
          <p:cNvPr id="19" name="Straight Connector 1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a:spLocks noGrp="1"/>
          </p:cNvSpPr>
          <p:nvPr>
            <p:ph idx="1"/>
          </p:nvPr>
        </p:nvSpPr>
        <p:spPr>
          <a:xfrm>
            <a:off x="628650" y="1190625"/>
            <a:ext cx="8324850" cy="5257800"/>
          </a:xfrm>
        </p:spPr>
        <p:txBody>
          <a:bodyPr>
            <a:normAutofit/>
          </a:bodyPr>
          <a:lstStyle/>
          <a:p>
            <a:r>
              <a:rPr lang="en-US" dirty="0" smtClean="0"/>
              <a:t>Soil constitutive models </a:t>
            </a:r>
          </a:p>
          <a:p>
            <a:pPr lvl="1">
              <a:buFont typeface="Calibri" panose="020F0502020204030204" pitchFamily="34" charset="0"/>
              <a:buChar char="‒"/>
            </a:pPr>
            <a:r>
              <a:rPr lang="en-US" dirty="0" smtClean="0"/>
              <a:t>Elastic, perfectly plastic with a Mohr-Coulomb failure criterion for all soils</a:t>
            </a:r>
          </a:p>
          <a:p>
            <a:pPr lvl="1">
              <a:buFont typeface="Calibri" panose="020F0502020204030204" pitchFamily="34" charset="0"/>
              <a:buChar char="‒"/>
            </a:pPr>
            <a:r>
              <a:rPr lang="en-US" dirty="0" smtClean="0"/>
              <a:t>Clay modulus values calculated and updated based on compression indices, stresses, and Poisson’s ratio value (accounts for nonlinearity) </a:t>
            </a:r>
          </a:p>
          <a:p>
            <a:r>
              <a:rPr lang="en-US" dirty="0" smtClean="0"/>
              <a:t>Additional loading</a:t>
            </a:r>
          </a:p>
          <a:p>
            <a:pPr lvl="1">
              <a:buFont typeface="Calibri" panose="020F0502020204030204" pitchFamily="34" charset="0"/>
              <a:buChar char="‒"/>
            </a:pPr>
            <a:r>
              <a:rPr lang="en-US" dirty="0" smtClean="0"/>
              <a:t>After settlement calculations, flood or other loading can be applied in the analysis</a:t>
            </a:r>
          </a:p>
          <a:p>
            <a:pPr lvl="1">
              <a:buFont typeface="Calibri" panose="020F0502020204030204" pitchFamily="34" charset="0"/>
              <a:buChar char="‒"/>
            </a:pPr>
            <a:r>
              <a:rPr lang="en-US" dirty="0" smtClean="0"/>
              <a:t>Soil constitutive models and property values can be updated to those better suited for short-term loading conditions</a:t>
            </a:r>
            <a:endParaRPr lang="en-US" dirty="0" smtClean="0"/>
          </a:p>
        </p:txBody>
      </p:sp>
    </p:spTree>
    <p:extLst>
      <p:ext uri="{BB962C8B-B14F-4D97-AF65-F5344CB8AC3E}">
        <p14:creationId xmlns:p14="http://schemas.microsoft.com/office/powerpoint/2010/main" val="1881371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un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0425"/>
            <a:ext cx="9144000" cy="5070475"/>
          </a:xfrm>
          <a:prstGeom prst="rect">
            <a:avLst/>
          </a:prstGeom>
        </p:spPr>
      </p:pic>
      <p:sp>
        <p:nvSpPr>
          <p:cNvPr id="7" name="Title 1"/>
          <p:cNvSpPr>
            <a:spLocks noGrp="1"/>
          </p:cNvSpPr>
          <p:nvPr>
            <p:ph type="title"/>
          </p:nvPr>
        </p:nvSpPr>
        <p:spPr>
          <a:xfrm>
            <a:off x="628650" y="0"/>
            <a:ext cx="7886700" cy="934099"/>
          </a:xfrm>
        </p:spPr>
        <p:txBody>
          <a:bodyPr>
            <a:normAutofit/>
          </a:bodyPr>
          <a:lstStyle/>
          <a:p>
            <a:r>
              <a:rPr lang="en-US" dirty="0" smtClean="0"/>
              <a:t>Run 2 – </a:t>
            </a:r>
            <a:r>
              <a:rPr lang="en-US" dirty="0" smtClean="0"/>
              <a:t>Numerical Modeling</a:t>
            </a:r>
            <a:endParaRPr lang="en-US" dirty="0"/>
          </a:p>
        </p:txBody>
      </p:sp>
      <p:cxnSp>
        <p:nvCxnSpPr>
          <p:cNvPr id="8" name="Straight Connector 7"/>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596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16</a:t>
            </a:fld>
            <a:endParaRPr lang="en-US"/>
          </a:p>
        </p:txBody>
      </p:sp>
      <p:sp>
        <p:nvSpPr>
          <p:cNvPr id="6" name="Title 1"/>
          <p:cNvSpPr>
            <a:spLocks noGrp="1"/>
          </p:cNvSpPr>
          <p:nvPr>
            <p:ph type="title"/>
          </p:nvPr>
        </p:nvSpPr>
        <p:spPr>
          <a:xfrm>
            <a:off x="628650" y="95250"/>
            <a:ext cx="7886700" cy="731520"/>
          </a:xfrm>
        </p:spPr>
        <p:txBody>
          <a:bodyPr>
            <a:normAutofit/>
          </a:bodyPr>
          <a:lstStyle/>
          <a:p>
            <a:r>
              <a:rPr lang="en-US" dirty="0" smtClean="0"/>
              <a:t>Run 2 – 15-ft Symmetric </a:t>
            </a:r>
            <a:r>
              <a:rPr lang="en-US" dirty="0"/>
              <a:t>F</a:t>
            </a:r>
            <a:r>
              <a:rPr lang="en-US" dirty="0" smtClean="0"/>
              <a:t>ill</a:t>
            </a:r>
            <a:endParaRPr lang="en-US" dirty="0"/>
          </a:p>
        </p:txBody>
      </p:sp>
      <p:grpSp>
        <p:nvGrpSpPr>
          <p:cNvPr id="53" name="Group 52"/>
          <p:cNvGrpSpPr/>
          <p:nvPr/>
        </p:nvGrpSpPr>
        <p:grpSpPr>
          <a:xfrm>
            <a:off x="6302830" y="2851309"/>
            <a:ext cx="2699657" cy="1155382"/>
            <a:chOff x="6302830" y="2851309"/>
            <a:chExt cx="2699657" cy="1155382"/>
          </a:xfrm>
        </p:grpSpPr>
        <p:pic>
          <p:nvPicPr>
            <p:cNvPr id="54" name="Picture 53"/>
            <p:cNvPicPr>
              <a:picLocks noChangeAspect="1"/>
            </p:cNvPicPr>
            <p:nvPr/>
          </p:nvPicPr>
          <p:blipFill>
            <a:blip r:embed="rId4"/>
            <a:stretch>
              <a:fillRect/>
            </a:stretch>
          </p:blipFill>
          <p:spPr>
            <a:xfrm>
              <a:off x="6302830" y="2851309"/>
              <a:ext cx="2699657" cy="1155382"/>
            </a:xfrm>
            <a:prstGeom prst="rect">
              <a:avLst/>
            </a:prstGeom>
            <a:ln>
              <a:noFill/>
            </a:ln>
          </p:spPr>
        </p:pic>
        <p:cxnSp>
          <p:nvCxnSpPr>
            <p:cNvPr id="55" name="Straight Connector 54"/>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921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1"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17</a:t>
            </a:fld>
            <a:endParaRPr lang="en-US"/>
          </a:p>
        </p:txBody>
      </p:sp>
      <p:sp>
        <p:nvSpPr>
          <p:cNvPr id="6" name="Title 1"/>
          <p:cNvSpPr>
            <a:spLocks noGrp="1"/>
          </p:cNvSpPr>
          <p:nvPr>
            <p:ph type="title"/>
          </p:nvPr>
        </p:nvSpPr>
        <p:spPr>
          <a:xfrm>
            <a:off x="628650" y="95250"/>
            <a:ext cx="7886700" cy="731520"/>
          </a:xfrm>
        </p:spPr>
        <p:txBody>
          <a:bodyPr>
            <a:normAutofit/>
          </a:bodyPr>
          <a:lstStyle/>
          <a:p>
            <a:r>
              <a:rPr lang="en-US" dirty="0" smtClean="0"/>
              <a:t>Run 2 – 15-ft Symmetric </a:t>
            </a:r>
            <a:r>
              <a:rPr lang="en-US" dirty="0"/>
              <a:t>F</a:t>
            </a:r>
            <a:r>
              <a:rPr lang="en-US" dirty="0" smtClean="0"/>
              <a:t>ill</a:t>
            </a:r>
            <a:endParaRPr lang="en-US" dirty="0"/>
          </a:p>
        </p:txBody>
      </p:sp>
      <p:grpSp>
        <p:nvGrpSpPr>
          <p:cNvPr id="53" name="Group 52"/>
          <p:cNvGrpSpPr/>
          <p:nvPr/>
        </p:nvGrpSpPr>
        <p:grpSpPr>
          <a:xfrm>
            <a:off x="6302830" y="2851309"/>
            <a:ext cx="2699657" cy="1155382"/>
            <a:chOff x="6302830" y="2851309"/>
            <a:chExt cx="2699657" cy="1155382"/>
          </a:xfrm>
        </p:grpSpPr>
        <p:pic>
          <p:nvPicPr>
            <p:cNvPr id="54" name="Picture 53"/>
            <p:cNvPicPr>
              <a:picLocks noChangeAspect="1"/>
            </p:cNvPicPr>
            <p:nvPr/>
          </p:nvPicPr>
          <p:blipFill>
            <a:blip r:embed="rId4"/>
            <a:stretch>
              <a:fillRect/>
            </a:stretch>
          </p:blipFill>
          <p:spPr>
            <a:xfrm>
              <a:off x="6302830" y="2851309"/>
              <a:ext cx="2699657" cy="1155382"/>
            </a:xfrm>
            <a:prstGeom prst="rect">
              <a:avLst/>
            </a:prstGeom>
            <a:ln>
              <a:noFill/>
            </a:ln>
          </p:spPr>
        </p:pic>
        <p:cxnSp>
          <p:nvCxnSpPr>
            <p:cNvPr id="55" name="Straight Connector 54"/>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505538" y="680986"/>
            <a:ext cx="3900894" cy="1910259"/>
            <a:chOff x="2702968" y="648902"/>
            <a:chExt cx="3900894" cy="1910259"/>
          </a:xfrm>
        </p:grpSpPr>
        <p:grpSp>
          <p:nvGrpSpPr>
            <p:cNvPr id="11" name="Group 10"/>
            <p:cNvGrpSpPr/>
            <p:nvPr/>
          </p:nvGrpSpPr>
          <p:grpSpPr>
            <a:xfrm>
              <a:off x="2702968" y="1642153"/>
              <a:ext cx="1385780" cy="917008"/>
              <a:chOff x="41501" y="-43878"/>
              <a:chExt cx="937895" cy="309622"/>
            </a:xfrm>
          </p:grpSpPr>
          <p:sp>
            <p:nvSpPr>
              <p:cNvPr id="20" name="Text Box 2"/>
              <p:cNvSpPr txBox="1">
                <a:spLocks noChangeArrowheads="1"/>
              </p:cNvSpPr>
              <p:nvPr/>
            </p:nvSpPr>
            <p:spPr bwMode="auto">
              <a:xfrm>
                <a:off x="41501" y="7299"/>
                <a:ext cx="857250" cy="258445"/>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p:cNvCxnSpPr/>
              <p:nvPr/>
            </p:nvCxnSpPr>
            <p:spPr>
              <a:xfrm flipV="1">
                <a:off x="763965" y="-43878"/>
                <a:ext cx="215431" cy="147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337238" y="1642153"/>
              <a:ext cx="1266624" cy="917008"/>
              <a:chOff x="41501" y="-43878"/>
              <a:chExt cx="857250" cy="309622"/>
            </a:xfrm>
          </p:grpSpPr>
          <p:sp>
            <p:nvSpPr>
              <p:cNvPr id="18" name="Text Box 2"/>
              <p:cNvSpPr txBox="1">
                <a:spLocks noChangeArrowheads="1"/>
              </p:cNvSpPr>
              <p:nvPr/>
            </p:nvSpPr>
            <p:spPr bwMode="auto">
              <a:xfrm>
                <a:off x="41501" y="6270"/>
                <a:ext cx="857250" cy="259474"/>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9" name="Straight Arrow Connector 18"/>
              <p:cNvCxnSpPr/>
              <p:nvPr/>
            </p:nvCxnSpPr>
            <p:spPr>
              <a:xfrm flipH="1" flipV="1">
                <a:off x="41501" y="-43878"/>
                <a:ext cx="210414" cy="1420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969592" y="648902"/>
              <a:ext cx="1367646" cy="787468"/>
              <a:chOff x="3969592" y="648902"/>
              <a:chExt cx="1367646" cy="787468"/>
            </a:xfrm>
          </p:grpSpPr>
          <p:grpSp>
            <p:nvGrpSpPr>
              <p:cNvPr id="14" name="Group 13"/>
              <p:cNvGrpSpPr/>
              <p:nvPr/>
            </p:nvGrpSpPr>
            <p:grpSpPr>
              <a:xfrm>
                <a:off x="4070614" y="648902"/>
                <a:ext cx="1266624" cy="787467"/>
                <a:chOff x="29228" y="3513"/>
                <a:chExt cx="857250" cy="265884"/>
              </a:xfrm>
            </p:grpSpPr>
            <p:sp>
              <p:nvSpPr>
                <p:cNvPr id="16" name="Text Box 2"/>
                <p:cNvSpPr txBox="1">
                  <a:spLocks noChangeArrowheads="1"/>
                </p:cNvSpPr>
                <p:nvPr/>
              </p:nvSpPr>
              <p:spPr bwMode="auto">
                <a:xfrm>
                  <a:off x="29228" y="3513"/>
                  <a:ext cx="857250" cy="179458"/>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U</a:t>
                  </a:r>
                  <a:r>
                    <a:rPr lang="en-US" dirty="0" smtClean="0">
                      <a:effectLst/>
                      <a:latin typeface="Calibri" panose="020F0502020204030204" pitchFamily="34" charset="0"/>
                      <a:ea typeface="Calibri" panose="020F0502020204030204" pitchFamily="34" charset="0"/>
                      <a:cs typeface="Times New Roman" panose="02020603050405020304" pitchFamily="18" charset="0"/>
                    </a:rPr>
                    <a:t>B </a:t>
                  </a:r>
                  <a:r>
                    <a:rPr lang="en-US" dirty="0">
                      <a:effectLst/>
                      <a:latin typeface="Calibri" panose="020F0502020204030204" pitchFamily="34" charset="0"/>
                      <a:ea typeface="Calibri" panose="020F0502020204030204" pitchFamily="34" charset="0"/>
                      <a:cs typeface="Times New Roman" panose="02020603050405020304" pitchFamily="18" charset="0"/>
                    </a:rPr>
                    <a:t>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Arrow Connector 16"/>
                <p:cNvCxnSpPr/>
                <p:nvPr/>
              </p:nvCxnSpPr>
              <p:spPr>
                <a:xfrm>
                  <a:off x="457853" y="134204"/>
                  <a:ext cx="428625" cy="135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p:cNvCxnSpPr/>
              <p:nvPr/>
            </p:nvCxnSpPr>
            <p:spPr>
              <a:xfrm flipH="1">
                <a:off x="3969592" y="1035970"/>
                <a:ext cx="734334" cy="400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50884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18</a:t>
            </a:fld>
            <a:endParaRPr lang="en-US"/>
          </a:p>
        </p:txBody>
      </p:sp>
      <p:sp>
        <p:nvSpPr>
          <p:cNvPr id="6" name="Title 1"/>
          <p:cNvSpPr>
            <a:spLocks noGrp="1"/>
          </p:cNvSpPr>
          <p:nvPr>
            <p:ph type="title"/>
          </p:nvPr>
        </p:nvSpPr>
        <p:spPr>
          <a:xfrm>
            <a:off x="628650" y="95250"/>
            <a:ext cx="7886700" cy="731520"/>
          </a:xfrm>
        </p:spPr>
        <p:txBody>
          <a:bodyPr>
            <a:normAutofit/>
          </a:bodyPr>
          <a:lstStyle/>
          <a:p>
            <a:r>
              <a:rPr lang="en-US" dirty="0" smtClean="0"/>
              <a:t>Run 2 – 25-ft Symmetric </a:t>
            </a:r>
            <a:r>
              <a:rPr lang="en-US" dirty="0"/>
              <a:t>F</a:t>
            </a:r>
            <a:r>
              <a:rPr lang="en-US" dirty="0" smtClean="0"/>
              <a:t>ill</a:t>
            </a:r>
            <a:endParaRPr lang="en-US" dirty="0"/>
          </a:p>
        </p:txBody>
      </p:sp>
      <p:cxnSp>
        <p:nvCxnSpPr>
          <p:cNvPr id="9" name="Straight Connector 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240378" y="2791267"/>
            <a:ext cx="2887579" cy="1368968"/>
            <a:chOff x="6240378" y="2791267"/>
            <a:chExt cx="2887579" cy="1368968"/>
          </a:xfrm>
        </p:grpSpPr>
        <p:pic>
          <p:nvPicPr>
            <p:cNvPr id="12" name="Picture 11"/>
            <p:cNvPicPr>
              <a:picLocks noChangeAspect="1"/>
            </p:cNvPicPr>
            <p:nvPr/>
          </p:nvPicPr>
          <p:blipFill rotWithShape="1">
            <a:blip r:embed="rId4"/>
            <a:srcRect l="3715"/>
            <a:stretch/>
          </p:blipFill>
          <p:spPr>
            <a:xfrm>
              <a:off x="6240378" y="2791267"/>
              <a:ext cx="2887579" cy="1368968"/>
            </a:xfrm>
            <a:prstGeom prst="rect">
              <a:avLst/>
            </a:prstGeom>
          </p:spPr>
        </p:pic>
        <p:cxnSp>
          <p:nvCxnSpPr>
            <p:cNvPr id="15" name="Straight Connector 14"/>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6729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19</a:t>
            </a:fld>
            <a:endParaRPr lang="en-US"/>
          </a:p>
        </p:txBody>
      </p:sp>
      <p:sp>
        <p:nvSpPr>
          <p:cNvPr id="6" name="Title 1"/>
          <p:cNvSpPr>
            <a:spLocks noGrp="1"/>
          </p:cNvSpPr>
          <p:nvPr>
            <p:ph type="title"/>
          </p:nvPr>
        </p:nvSpPr>
        <p:spPr>
          <a:xfrm>
            <a:off x="628650" y="95250"/>
            <a:ext cx="7886700" cy="731520"/>
          </a:xfrm>
        </p:spPr>
        <p:txBody>
          <a:bodyPr>
            <a:normAutofit/>
          </a:bodyPr>
          <a:lstStyle/>
          <a:p>
            <a:r>
              <a:rPr lang="en-US" dirty="0" smtClean="0"/>
              <a:t>Run 2 – 25-ft Symmetric </a:t>
            </a:r>
            <a:r>
              <a:rPr lang="en-US" dirty="0"/>
              <a:t>F</a:t>
            </a:r>
            <a:r>
              <a:rPr lang="en-US" dirty="0" smtClean="0"/>
              <a:t>ill</a:t>
            </a:r>
            <a:endParaRPr lang="en-US" dirty="0"/>
          </a:p>
        </p:txBody>
      </p:sp>
      <p:cxnSp>
        <p:nvCxnSpPr>
          <p:cNvPr id="9" name="Straight Connector 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240378" y="2791267"/>
            <a:ext cx="2887579" cy="1368968"/>
            <a:chOff x="6240378" y="2791267"/>
            <a:chExt cx="2887579" cy="1368968"/>
          </a:xfrm>
        </p:grpSpPr>
        <p:pic>
          <p:nvPicPr>
            <p:cNvPr id="11" name="Picture 10"/>
            <p:cNvPicPr>
              <a:picLocks noChangeAspect="1"/>
            </p:cNvPicPr>
            <p:nvPr/>
          </p:nvPicPr>
          <p:blipFill rotWithShape="1">
            <a:blip r:embed="rId4"/>
            <a:srcRect l="3715"/>
            <a:stretch/>
          </p:blipFill>
          <p:spPr>
            <a:xfrm>
              <a:off x="6240378" y="2791267"/>
              <a:ext cx="2887579" cy="1368968"/>
            </a:xfrm>
            <a:prstGeom prst="rect">
              <a:avLst/>
            </a:prstGeom>
          </p:spPr>
        </p:pic>
        <p:cxnSp>
          <p:nvCxnSpPr>
            <p:cNvPr id="12" name="Straight Connector 11"/>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74543" y="680986"/>
            <a:ext cx="4169781" cy="2054628"/>
            <a:chOff x="2571973" y="648902"/>
            <a:chExt cx="4169781" cy="2054628"/>
          </a:xfrm>
        </p:grpSpPr>
        <p:grpSp>
          <p:nvGrpSpPr>
            <p:cNvPr id="15" name="Group 14"/>
            <p:cNvGrpSpPr/>
            <p:nvPr/>
          </p:nvGrpSpPr>
          <p:grpSpPr>
            <a:xfrm>
              <a:off x="2571973" y="1786522"/>
              <a:ext cx="1516775" cy="906171"/>
              <a:chOff x="-47156" y="4866"/>
              <a:chExt cx="1026552" cy="305963"/>
            </a:xfrm>
          </p:grpSpPr>
          <p:sp>
            <p:nvSpPr>
              <p:cNvPr id="24" name="Text Box 2"/>
              <p:cNvSpPr txBox="1">
                <a:spLocks noChangeArrowheads="1"/>
              </p:cNvSpPr>
              <p:nvPr/>
            </p:nvSpPr>
            <p:spPr bwMode="auto">
              <a:xfrm>
                <a:off x="-47156" y="52384"/>
                <a:ext cx="857250" cy="258445"/>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flipV="1">
                <a:off x="640793" y="4866"/>
                <a:ext cx="338603" cy="147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337238" y="1786522"/>
              <a:ext cx="1404516" cy="917008"/>
              <a:chOff x="41501" y="4866"/>
              <a:chExt cx="950575" cy="309622"/>
            </a:xfrm>
          </p:grpSpPr>
          <p:sp>
            <p:nvSpPr>
              <p:cNvPr id="22" name="Text Box 2"/>
              <p:cNvSpPr txBox="1">
                <a:spLocks noChangeArrowheads="1"/>
              </p:cNvSpPr>
              <p:nvPr/>
            </p:nvSpPr>
            <p:spPr bwMode="auto">
              <a:xfrm>
                <a:off x="134826" y="55014"/>
                <a:ext cx="857250" cy="259474"/>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Straight Arrow Connector 22"/>
              <p:cNvCxnSpPr/>
              <p:nvPr/>
            </p:nvCxnSpPr>
            <p:spPr>
              <a:xfrm flipH="1" flipV="1">
                <a:off x="41501" y="4866"/>
                <a:ext cx="314222" cy="147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39577" y="648902"/>
              <a:ext cx="2261938" cy="787467"/>
              <a:chOff x="3539577" y="648902"/>
              <a:chExt cx="2261938" cy="787467"/>
            </a:xfrm>
          </p:grpSpPr>
          <p:grpSp>
            <p:nvGrpSpPr>
              <p:cNvPr id="18" name="Group 17"/>
              <p:cNvGrpSpPr/>
              <p:nvPr/>
            </p:nvGrpSpPr>
            <p:grpSpPr>
              <a:xfrm>
                <a:off x="4070614" y="648902"/>
                <a:ext cx="1730901" cy="787467"/>
                <a:chOff x="29228" y="3513"/>
                <a:chExt cx="1171472" cy="265884"/>
              </a:xfrm>
            </p:grpSpPr>
            <p:sp>
              <p:nvSpPr>
                <p:cNvPr id="20" name="Text Box 2"/>
                <p:cNvSpPr txBox="1">
                  <a:spLocks noChangeArrowheads="1"/>
                </p:cNvSpPr>
                <p:nvPr/>
              </p:nvSpPr>
              <p:spPr bwMode="auto">
                <a:xfrm>
                  <a:off x="29228" y="3513"/>
                  <a:ext cx="857250" cy="179458"/>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U</a:t>
                  </a:r>
                  <a:r>
                    <a:rPr lang="en-US" dirty="0" smtClean="0">
                      <a:effectLst/>
                      <a:latin typeface="Calibri" panose="020F0502020204030204" pitchFamily="34" charset="0"/>
                      <a:ea typeface="Calibri" panose="020F0502020204030204" pitchFamily="34" charset="0"/>
                      <a:cs typeface="Times New Roman" panose="02020603050405020304" pitchFamily="18" charset="0"/>
                    </a:rPr>
                    <a:t>B </a:t>
                  </a:r>
                  <a:r>
                    <a:rPr lang="en-US" dirty="0">
                      <a:effectLst/>
                      <a:latin typeface="Calibri" panose="020F0502020204030204" pitchFamily="34" charset="0"/>
                      <a:ea typeface="Calibri" panose="020F0502020204030204" pitchFamily="34" charset="0"/>
                      <a:cs typeface="Times New Roman" panose="02020603050405020304" pitchFamily="18" charset="0"/>
                    </a:rPr>
                    <a:t>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p:cNvCxnSpPr/>
                <p:nvPr/>
              </p:nvCxnSpPr>
              <p:spPr>
                <a:xfrm>
                  <a:off x="457853" y="134204"/>
                  <a:ext cx="742847" cy="135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H="1">
                <a:off x="3539577" y="1035970"/>
                <a:ext cx="1164349" cy="400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5374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74640"/>
          </a:xfrm>
        </p:spPr>
        <p:txBody>
          <a:bodyPr>
            <a:normAutofit/>
          </a:bodyPr>
          <a:lstStyle/>
          <a:p>
            <a:r>
              <a:rPr lang="en-US" dirty="0" smtClean="0"/>
              <a:t>Background</a:t>
            </a:r>
          </a:p>
          <a:p>
            <a:endParaRPr lang="en-US" sz="1800" dirty="0" smtClean="0"/>
          </a:p>
          <a:p>
            <a:r>
              <a:rPr lang="en-US" dirty="0" smtClean="0"/>
              <a:t>Centrifuge Tests</a:t>
            </a:r>
          </a:p>
          <a:p>
            <a:endParaRPr lang="en-US" sz="1800" dirty="0" smtClean="0"/>
          </a:p>
          <a:p>
            <a:r>
              <a:rPr lang="en-US" dirty="0" smtClean="0"/>
              <a:t>Numerical Modeling</a:t>
            </a:r>
          </a:p>
          <a:p>
            <a:endParaRPr lang="en-US" sz="1800" dirty="0" smtClean="0"/>
          </a:p>
          <a:p>
            <a:r>
              <a:rPr lang="en-US" dirty="0" smtClean="0"/>
              <a:t>Comparison of Centrifuge and Numerical Model Results</a:t>
            </a:r>
          </a:p>
          <a:p>
            <a:endParaRPr lang="en-US" sz="1800" dirty="0" smtClean="0"/>
          </a:p>
          <a:p>
            <a:r>
              <a:rPr lang="en-US" dirty="0" smtClean="0"/>
              <a:t>Summary</a:t>
            </a:r>
            <a:endParaRPr lang="en-US" dirty="0"/>
          </a:p>
        </p:txBody>
      </p:sp>
      <p:sp>
        <p:nvSpPr>
          <p:cNvPr id="4" name="Slide Number Placeholder 3"/>
          <p:cNvSpPr>
            <a:spLocks noGrp="1"/>
          </p:cNvSpPr>
          <p:nvPr>
            <p:ph type="sldNum" sz="quarter" idx="12"/>
          </p:nvPr>
        </p:nvSpPr>
        <p:spPr/>
        <p:txBody>
          <a:bodyPr/>
          <a:lstStyle/>
          <a:p>
            <a:fld id="{D5C6A933-E611-4C18-AC5B-B3BABB684831}" type="slidenum">
              <a:rPr lang="en-US" smtClean="0"/>
              <a:t>2</a:t>
            </a:fld>
            <a:endParaRPr lang="en-US" dirty="0"/>
          </a:p>
        </p:txBody>
      </p:sp>
      <p:sp>
        <p:nvSpPr>
          <p:cNvPr id="5" name="Title 1"/>
          <p:cNvSpPr txBox="1">
            <a:spLocks/>
          </p:cNvSpPr>
          <p:nvPr/>
        </p:nvSpPr>
        <p:spPr>
          <a:xfrm>
            <a:off x="628650" y="1"/>
            <a:ext cx="78867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Outline</a:t>
            </a:r>
          </a:p>
        </p:txBody>
      </p:sp>
      <p:cxnSp>
        <p:nvCxnSpPr>
          <p:cNvPr id="6" name="Straight Connector 5"/>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889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C6A933-E611-4C18-AC5B-B3BABB684831}" type="slidenum">
              <a:rPr lang="en-US" smtClean="0"/>
              <a:t>20</a:t>
            </a:fld>
            <a:endParaRPr lang="en-US"/>
          </a:p>
        </p:txBody>
      </p:sp>
      <p:sp>
        <p:nvSpPr>
          <p:cNvPr id="6" name="Title 1"/>
          <p:cNvSpPr>
            <a:spLocks noGrp="1"/>
          </p:cNvSpPr>
          <p:nvPr>
            <p:ph type="title"/>
          </p:nvPr>
        </p:nvSpPr>
        <p:spPr>
          <a:xfrm>
            <a:off x="628650" y="95250"/>
            <a:ext cx="7886700" cy="731520"/>
          </a:xfrm>
        </p:spPr>
        <p:txBody>
          <a:bodyPr/>
          <a:lstStyle/>
          <a:p>
            <a:r>
              <a:rPr lang="en-US" dirty="0" smtClean="0"/>
              <a:t>Run 5 – Centrifuge Test</a:t>
            </a:r>
            <a:endParaRPr lang="en-US" dirty="0"/>
          </a:p>
        </p:txBody>
      </p:sp>
      <p:pic>
        <p:nvPicPr>
          <p:cNvPr id="3" name="Picture 2"/>
          <p:cNvPicPr>
            <a:picLocks noChangeAspect="1"/>
          </p:cNvPicPr>
          <p:nvPr/>
        </p:nvPicPr>
        <p:blipFill>
          <a:blip r:embed="rId3"/>
          <a:stretch>
            <a:fillRect/>
          </a:stretch>
        </p:blipFill>
        <p:spPr>
          <a:xfrm>
            <a:off x="0" y="1445906"/>
            <a:ext cx="9144000" cy="4313924"/>
          </a:xfrm>
          <a:prstGeom prst="rect">
            <a:avLst/>
          </a:prstGeom>
        </p:spPr>
      </p:pic>
      <p:cxnSp>
        <p:nvCxnSpPr>
          <p:cNvPr id="8" name="Straight Connector 7"/>
          <p:cNvCxnSpPr/>
          <p:nvPr/>
        </p:nvCxnSpPr>
        <p:spPr>
          <a:xfrm>
            <a:off x="3871609" y="2604175"/>
            <a:ext cx="0" cy="93385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 Box 2"/>
          <p:cNvSpPr txBox="1">
            <a:spLocks noChangeArrowheads="1"/>
          </p:cNvSpPr>
          <p:nvPr/>
        </p:nvSpPr>
        <p:spPr bwMode="auto">
          <a:xfrm>
            <a:off x="3490001" y="2305050"/>
            <a:ext cx="763216" cy="299125"/>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smtClean="0">
                <a:latin typeface="Calibri" panose="020F0502020204030204" pitchFamily="34" charset="0"/>
                <a:ea typeface="Calibri" panose="020F0502020204030204" pitchFamily="34" charset="0"/>
                <a:cs typeface="Times New Roman" panose="02020603050405020304" pitchFamily="18" charset="0"/>
              </a:rPr>
              <a:t>LVDT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p:cNvCxnSpPr/>
          <p:nvPr/>
        </p:nvCxnSpPr>
        <p:spPr>
          <a:xfrm flipH="1">
            <a:off x="3888278" y="2782053"/>
            <a:ext cx="594360" cy="425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3969544" y="2687261"/>
            <a:ext cx="441696" cy="189586"/>
          </a:xfrm>
          <a:prstGeom prst="rect">
            <a:avLst/>
          </a:prstGeom>
          <a:solidFill>
            <a:schemeClr val="bg1"/>
          </a:solidFill>
          <a:ln w="9525">
            <a:noFill/>
            <a:miter lim="800000"/>
            <a:headEnd/>
            <a:tailEnd/>
          </a:ln>
        </p:spPr>
        <p:txBody>
          <a:bodyPr rot="0" vert="horz" wrap="square" lIns="0" tIns="0" rIns="0" bIns="0" anchor="ctr" anchorCtr="0">
            <a:noAutofit/>
          </a:bodyPr>
          <a:lstStyle/>
          <a:p>
            <a:pPr marL="0" marR="0" algn="ctr">
              <a:lnSpc>
                <a:spcPct val="115000"/>
              </a:lnSpc>
              <a:spcBef>
                <a:spcPts val="0"/>
              </a:spcBef>
              <a:spcAft>
                <a:spcPts val="1000"/>
              </a:spcAft>
            </a:pPr>
            <a:r>
              <a:rPr lang="en-US" dirty="0" smtClean="0">
                <a:latin typeface="Calibri" panose="020F0502020204030204" pitchFamily="34" charset="0"/>
                <a:ea typeface="Calibri" panose="020F0502020204030204" pitchFamily="34" charset="0"/>
                <a:cs typeface="Times New Roman" panose="02020603050405020304" pitchFamily="18" charset="0"/>
              </a:rPr>
              <a:t>30 ft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Connector 11"/>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222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21</a:t>
            </a:fld>
            <a:endParaRPr lang="en-US"/>
          </a:p>
        </p:txBody>
      </p:sp>
      <p:sp>
        <p:nvSpPr>
          <p:cNvPr id="6" name="Title 1"/>
          <p:cNvSpPr>
            <a:spLocks noGrp="1"/>
          </p:cNvSpPr>
          <p:nvPr>
            <p:ph type="title"/>
          </p:nvPr>
        </p:nvSpPr>
        <p:spPr>
          <a:xfrm>
            <a:off x="628650" y="95250"/>
            <a:ext cx="7886700" cy="731520"/>
          </a:xfrm>
        </p:spPr>
        <p:txBody>
          <a:bodyPr>
            <a:normAutofit/>
          </a:bodyPr>
          <a:lstStyle/>
          <a:p>
            <a:r>
              <a:rPr lang="en-US" dirty="0" smtClean="0"/>
              <a:t>Run 5 – 15-ft Symmetric </a:t>
            </a:r>
            <a:r>
              <a:rPr lang="en-US" dirty="0"/>
              <a:t>F</a:t>
            </a:r>
            <a:r>
              <a:rPr lang="en-US" dirty="0" smtClean="0"/>
              <a:t>ill</a:t>
            </a:r>
            <a:endParaRPr lang="en-US" dirty="0"/>
          </a:p>
        </p:txBody>
      </p:sp>
      <p:grpSp>
        <p:nvGrpSpPr>
          <p:cNvPr id="53" name="Group 52"/>
          <p:cNvGrpSpPr/>
          <p:nvPr/>
        </p:nvGrpSpPr>
        <p:grpSpPr>
          <a:xfrm>
            <a:off x="6302830" y="2851309"/>
            <a:ext cx="2699657" cy="1155382"/>
            <a:chOff x="6302830" y="2851309"/>
            <a:chExt cx="2699657" cy="1155382"/>
          </a:xfrm>
        </p:grpSpPr>
        <p:pic>
          <p:nvPicPr>
            <p:cNvPr id="54" name="Picture 53"/>
            <p:cNvPicPr>
              <a:picLocks noChangeAspect="1"/>
            </p:cNvPicPr>
            <p:nvPr/>
          </p:nvPicPr>
          <p:blipFill>
            <a:blip r:embed="rId4"/>
            <a:stretch>
              <a:fillRect/>
            </a:stretch>
          </p:blipFill>
          <p:spPr>
            <a:xfrm>
              <a:off x="6302830" y="2851309"/>
              <a:ext cx="2699657" cy="1155382"/>
            </a:xfrm>
            <a:prstGeom prst="rect">
              <a:avLst/>
            </a:prstGeom>
            <a:ln>
              <a:noFill/>
            </a:ln>
          </p:spPr>
        </p:pic>
        <p:cxnSp>
          <p:nvCxnSpPr>
            <p:cNvPr id="55" name="Straight Connector 54"/>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840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22</a:t>
            </a:fld>
            <a:endParaRPr lang="en-US"/>
          </a:p>
        </p:txBody>
      </p:sp>
      <p:sp>
        <p:nvSpPr>
          <p:cNvPr id="6" name="Title 1"/>
          <p:cNvSpPr>
            <a:spLocks noGrp="1"/>
          </p:cNvSpPr>
          <p:nvPr>
            <p:ph type="title"/>
          </p:nvPr>
        </p:nvSpPr>
        <p:spPr>
          <a:xfrm>
            <a:off x="628650" y="95250"/>
            <a:ext cx="7886700" cy="731520"/>
          </a:xfrm>
        </p:spPr>
        <p:txBody>
          <a:bodyPr>
            <a:normAutofit/>
          </a:bodyPr>
          <a:lstStyle/>
          <a:p>
            <a:r>
              <a:rPr lang="en-US" dirty="0" smtClean="0"/>
              <a:t>Run 5 – 15-ft Symmetric </a:t>
            </a:r>
            <a:r>
              <a:rPr lang="en-US" dirty="0"/>
              <a:t>F</a:t>
            </a:r>
            <a:r>
              <a:rPr lang="en-US" dirty="0" smtClean="0"/>
              <a:t>ill</a:t>
            </a:r>
            <a:endParaRPr lang="en-US" dirty="0"/>
          </a:p>
        </p:txBody>
      </p:sp>
      <p:grpSp>
        <p:nvGrpSpPr>
          <p:cNvPr id="2" name="Group 1"/>
          <p:cNvGrpSpPr/>
          <p:nvPr/>
        </p:nvGrpSpPr>
        <p:grpSpPr>
          <a:xfrm>
            <a:off x="1487404" y="735013"/>
            <a:ext cx="3900894" cy="1813634"/>
            <a:chOff x="2684834" y="735013"/>
            <a:chExt cx="3900894" cy="1813634"/>
          </a:xfrm>
        </p:grpSpPr>
        <p:grpSp>
          <p:nvGrpSpPr>
            <p:cNvPr id="18" name="Group 17"/>
            <p:cNvGrpSpPr/>
            <p:nvPr/>
          </p:nvGrpSpPr>
          <p:grpSpPr>
            <a:xfrm>
              <a:off x="2684834" y="1631639"/>
              <a:ext cx="1385780" cy="917008"/>
              <a:chOff x="29228" y="-47428"/>
              <a:chExt cx="937895" cy="309622"/>
            </a:xfrm>
          </p:grpSpPr>
          <p:sp>
            <p:nvSpPr>
              <p:cNvPr id="19" name="Text Box 2"/>
              <p:cNvSpPr txBox="1">
                <a:spLocks noChangeArrowheads="1"/>
              </p:cNvSpPr>
              <p:nvPr/>
            </p:nvSpPr>
            <p:spPr bwMode="auto">
              <a:xfrm>
                <a:off x="29228" y="3749"/>
                <a:ext cx="857250" cy="258445"/>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Straight Arrow Connector 19"/>
              <p:cNvCxnSpPr/>
              <p:nvPr/>
            </p:nvCxnSpPr>
            <p:spPr>
              <a:xfrm flipV="1">
                <a:off x="751692" y="-47428"/>
                <a:ext cx="215431" cy="147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5319104" y="1631639"/>
              <a:ext cx="1266624" cy="917008"/>
              <a:chOff x="29228" y="-47428"/>
              <a:chExt cx="857250" cy="309622"/>
            </a:xfrm>
          </p:grpSpPr>
          <p:sp>
            <p:nvSpPr>
              <p:cNvPr id="23" name="Text Box 2"/>
              <p:cNvSpPr txBox="1">
                <a:spLocks noChangeArrowheads="1"/>
              </p:cNvSpPr>
              <p:nvPr/>
            </p:nvSpPr>
            <p:spPr bwMode="auto">
              <a:xfrm>
                <a:off x="29228" y="2720"/>
                <a:ext cx="857250" cy="259474"/>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Arrow Connector 23"/>
              <p:cNvCxnSpPr/>
              <p:nvPr/>
            </p:nvCxnSpPr>
            <p:spPr>
              <a:xfrm flipH="1" flipV="1">
                <a:off x="29228" y="-47428"/>
                <a:ext cx="210414" cy="1420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4070614" y="735013"/>
              <a:ext cx="1266624" cy="785229"/>
              <a:chOff x="4070614" y="735013"/>
              <a:chExt cx="1266624" cy="785229"/>
            </a:xfrm>
          </p:grpSpPr>
          <p:grpSp>
            <p:nvGrpSpPr>
              <p:cNvPr id="26" name="Group 25"/>
              <p:cNvGrpSpPr/>
              <p:nvPr/>
            </p:nvGrpSpPr>
            <p:grpSpPr>
              <a:xfrm>
                <a:off x="4070614" y="735013"/>
                <a:ext cx="1266624" cy="782295"/>
                <a:chOff x="29228" y="32588"/>
                <a:chExt cx="857250" cy="264137"/>
              </a:xfrm>
            </p:grpSpPr>
            <p:sp>
              <p:nvSpPr>
                <p:cNvPr id="27" name="Text Box 2"/>
                <p:cNvSpPr txBox="1">
                  <a:spLocks noChangeArrowheads="1"/>
                </p:cNvSpPr>
                <p:nvPr/>
              </p:nvSpPr>
              <p:spPr bwMode="auto">
                <a:xfrm>
                  <a:off x="29228" y="32588"/>
                  <a:ext cx="857250" cy="179458"/>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U</a:t>
                  </a:r>
                  <a:r>
                    <a:rPr lang="en-US" dirty="0" smtClean="0">
                      <a:effectLst/>
                      <a:latin typeface="Calibri" panose="020F0502020204030204" pitchFamily="34" charset="0"/>
                      <a:ea typeface="Calibri" panose="020F0502020204030204" pitchFamily="34" charset="0"/>
                      <a:cs typeface="Times New Roman" panose="02020603050405020304" pitchFamily="18" charset="0"/>
                    </a:rPr>
                    <a:t>B </a:t>
                  </a:r>
                  <a:r>
                    <a:rPr lang="en-US" dirty="0">
                      <a:effectLst/>
                      <a:latin typeface="Calibri" panose="020F0502020204030204" pitchFamily="34" charset="0"/>
                      <a:ea typeface="Calibri" panose="020F0502020204030204" pitchFamily="34" charset="0"/>
                      <a:cs typeface="Times New Roman" panose="02020603050405020304" pitchFamily="18" charset="0"/>
                    </a:rPr>
                    <a:t>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8" name="Straight Arrow Connector 27"/>
                <p:cNvCxnSpPr/>
                <p:nvPr/>
              </p:nvCxnSpPr>
              <p:spPr>
                <a:xfrm>
                  <a:off x="457853" y="155870"/>
                  <a:ext cx="270618" cy="1408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flipH="1">
                <a:off x="4286150" y="1100138"/>
                <a:ext cx="417776" cy="4201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6302830" y="2851309"/>
            <a:ext cx="2699657" cy="1155382"/>
            <a:chOff x="6302830" y="2851309"/>
            <a:chExt cx="2699657" cy="1155382"/>
          </a:xfrm>
        </p:grpSpPr>
        <p:pic>
          <p:nvPicPr>
            <p:cNvPr id="21" name="Picture 20"/>
            <p:cNvPicPr>
              <a:picLocks noChangeAspect="1"/>
            </p:cNvPicPr>
            <p:nvPr/>
          </p:nvPicPr>
          <p:blipFill>
            <a:blip r:embed="rId4"/>
            <a:stretch>
              <a:fillRect/>
            </a:stretch>
          </p:blipFill>
          <p:spPr>
            <a:xfrm>
              <a:off x="6302830" y="2851309"/>
              <a:ext cx="2699657" cy="1155382"/>
            </a:xfrm>
            <a:prstGeom prst="rect">
              <a:avLst/>
            </a:prstGeom>
            <a:ln>
              <a:noFill/>
            </a:ln>
          </p:spPr>
        </p:pic>
        <p:cxnSp>
          <p:nvCxnSpPr>
            <p:cNvPr id="25" name="Straight Connector 24"/>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045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23</a:t>
            </a:fld>
            <a:endParaRPr lang="en-US"/>
          </a:p>
        </p:txBody>
      </p:sp>
      <p:sp>
        <p:nvSpPr>
          <p:cNvPr id="6" name="Title 1"/>
          <p:cNvSpPr>
            <a:spLocks noGrp="1"/>
          </p:cNvSpPr>
          <p:nvPr>
            <p:ph type="title"/>
          </p:nvPr>
        </p:nvSpPr>
        <p:spPr>
          <a:xfrm>
            <a:off x="628650" y="95250"/>
            <a:ext cx="7886700" cy="731520"/>
          </a:xfrm>
        </p:spPr>
        <p:txBody>
          <a:bodyPr/>
          <a:lstStyle/>
          <a:p>
            <a:r>
              <a:rPr lang="en-US" dirty="0" smtClean="0"/>
              <a:t>Run 5 – 25-ft Protected-Side </a:t>
            </a:r>
            <a:r>
              <a:rPr lang="en-US" dirty="0"/>
              <a:t>F</a:t>
            </a:r>
            <a:r>
              <a:rPr lang="en-US" dirty="0" smtClean="0"/>
              <a:t>ill</a:t>
            </a:r>
            <a:endParaRPr lang="en-US" dirty="0"/>
          </a:p>
        </p:txBody>
      </p:sp>
      <p:grpSp>
        <p:nvGrpSpPr>
          <p:cNvPr id="29" name="Group 28"/>
          <p:cNvGrpSpPr/>
          <p:nvPr/>
        </p:nvGrpSpPr>
        <p:grpSpPr>
          <a:xfrm>
            <a:off x="6273347" y="2851108"/>
            <a:ext cx="2770632" cy="1168484"/>
            <a:chOff x="6273347" y="2851108"/>
            <a:chExt cx="2770632" cy="1168484"/>
          </a:xfrm>
        </p:grpSpPr>
        <p:pic>
          <p:nvPicPr>
            <p:cNvPr id="26" name="Picture 25"/>
            <p:cNvPicPr>
              <a:picLocks noChangeAspect="1"/>
            </p:cNvPicPr>
            <p:nvPr/>
          </p:nvPicPr>
          <p:blipFill>
            <a:blip r:embed="rId4"/>
            <a:stretch>
              <a:fillRect/>
            </a:stretch>
          </p:blipFill>
          <p:spPr>
            <a:xfrm>
              <a:off x="6273347" y="2851108"/>
              <a:ext cx="2770632" cy="1168484"/>
            </a:xfrm>
            <a:prstGeom prst="rect">
              <a:avLst/>
            </a:prstGeom>
          </p:spPr>
        </p:pic>
        <p:cxnSp>
          <p:nvCxnSpPr>
            <p:cNvPr id="27" name="Straight Connector 26"/>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560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2735"/>
            <a:ext cx="6766560" cy="5563616"/>
          </a:xfrm>
          <a:prstGeom prst="rect">
            <a:avLst/>
          </a:prstGeom>
        </p:spPr>
      </p:pic>
      <p:sp>
        <p:nvSpPr>
          <p:cNvPr id="4" name="Slide Number Placeholder 3"/>
          <p:cNvSpPr>
            <a:spLocks noGrp="1"/>
          </p:cNvSpPr>
          <p:nvPr>
            <p:ph type="sldNum" sz="quarter" idx="12"/>
          </p:nvPr>
        </p:nvSpPr>
        <p:spPr/>
        <p:txBody>
          <a:bodyPr/>
          <a:lstStyle/>
          <a:p>
            <a:fld id="{D5C6A933-E611-4C18-AC5B-B3BABB684831}" type="slidenum">
              <a:rPr lang="en-US" smtClean="0"/>
              <a:t>24</a:t>
            </a:fld>
            <a:endParaRPr lang="en-US"/>
          </a:p>
        </p:txBody>
      </p:sp>
      <p:sp>
        <p:nvSpPr>
          <p:cNvPr id="6" name="Title 1"/>
          <p:cNvSpPr>
            <a:spLocks noGrp="1"/>
          </p:cNvSpPr>
          <p:nvPr>
            <p:ph type="title"/>
          </p:nvPr>
        </p:nvSpPr>
        <p:spPr>
          <a:xfrm>
            <a:off x="628650" y="95250"/>
            <a:ext cx="7886700" cy="731520"/>
          </a:xfrm>
        </p:spPr>
        <p:txBody>
          <a:bodyPr/>
          <a:lstStyle/>
          <a:p>
            <a:r>
              <a:rPr lang="en-US" dirty="0" smtClean="0"/>
              <a:t>Run 5 – 25-ft Protected-Side </a:t>
            </a:r>
            <a:r>
              <a:rPr lang="en-US" dirty="0"/>
              <a:t>F</a:t>
            </a:r>
            <a:r>
              <a:rPr lang="en-US" dirty="0" smtClean="0"/>
              <a:t>ill</a:t>
            </a:r>
            <a:endParaRPr lang="en-US" dirty="0"/>
          </a:p>
        </p:txBody>
      </p:sp>
      <p:grpSp>
        <p:nvGrpSpPr>
          <p:cNvPr id="2" name="Group 1"/>
          <p:cNvGrpSpPr/>
          <p:nvPr/>
        </p:nvGrpSpPr>
        <p:grpSpPr>
          <a:xfrm>
            <a:off x="1474480" y="735013"/>
            <a:ext cx="4191410" cy="1851732"/>
            <a:chOff x="2661022" y="735013"/>
            <a:chExt cx="4191410" cy="1851732"/>
          </a:xfrm>
        </p:grpSpPr>
        <p:grpSp>
          <p:nvGrpSpPr>
            <p:cNvPr id="8" name="Group 7"/>
            <p:cNvGrpSpPr/>
            <p:nvPr/>
          </p:nvGrpSpPr>
          <p:grpSpPr>
            <a:xfrm>
              <a:off x="2661022" y="1669737"/>
              <a:ext cx="1385780" cy="917008"/>
              <a:chOff x="29228" y="-47428"/>
              <a:chExt cx="937895" cy="309622"/>
            </a:xfrm>
          </p:grpSpPr>
          <p:sp>
            <p:nvSpPr>
              <p:cNvPr id="9" name="Text Box 2"/>
              <p:cNvSpPr txBox="1">
                <a:spLocks noChangeArrowheads="1"/>
              </p:cNvSpPr>
              <p:nvPr/>
            </p:nvSpPr>
            <p:spPr bwMode="auto">
              <a:xfrm>
                <a:off x="29228" y="3749"/>
                <a:ext cx="857250" cy="258445"/>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Arrow Connector 9"/>
              <p:cNvCxnSpPr/>
              <p:nvPr/>
            </p:nvCxnSpPr>
            <p:spPr>
              <a:xfrm flipV="1">
                <a:off x="751692" y="-47428"/>
                <a:ext cx="215431" cy="147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585808" y="1631639"/>
              <a:ext cx="1266624" cy="917008"/>
              <a:chOff x="29228" y="-47428"/>
              <a:chExt cx="857250" cy="309622"/>
            </a:xfrm>
          </p:grpSpPr>
          <p:sp>
            <p:nvSpPr>
              <p:cNvPr id="12" name="Text Box 2"/>
              <p:cNvSpPr txBox="1">
                <a:spLocks noChangeArrowheads="1"/>
              </p:cNvSpPr>
              <p:nvPr/>
            </p:nvSpPr>
            <p:spPr bwMode="auto">
              <a:xfrm>
                <a:off x="29228" y="2720"/>
                <a:ext cx="857250" cy="259474"/>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LB 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p:cNvCxnSpPr/>
              <p:nvPr/>
            </p:nvCxnSpPr>
            <p:spPr>
              <a:xfrm flipH="1" flipV="1">
                <a:off x="29228" y="-47428"/>
                <a:ext cx="210414" cy="1420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4162425" y="735013"/>
              <a:ext cx="1336750" cy="867568"/>
              <a:chOff x="4000488" y="735013"/>
              <a:chExt cx="1336750" cy="867568"/>
            </a:xfrm>
          </p:grpSpPr>
          <p:grpSp>
            <p:nvGrpSpPr>
              <p:cNvPr id="15" name="Group 14"/>
              <p:cNvGrpSpPr/>
              <p:nvPr/>
            </p:nvGrpSpPr>
            <p:grpSpPr>
              <a:xfrm>
                <a:off x="4070614" y="735013"/>
                <a:ext cx="1266624" cy="846137"/>
                <a:chOff x="29228" y="32588"/>
                <a:chExt cx="857250" cy="285693"/>
              </a:xfrm>
            </p:grpSpPr>
            <p:sp>
              <p:nvSpPr>
                <p:cNvPr id="17" name="Text Box 2"/>
                <p:cNvSpPr txBox="1">
                  <a:spLocks noChangeArrowheads="1"/>
                </p:cNvSpPr>
                <p:nvPr/>
              </p:nvSpPr>
              <p:spPr bwMode="auto">
                <a:xfrm>
                  <a:off x="29228" y="32588"/>
                  <a:ext cx="857250" cy="179458"/>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5000"/>
                    </a:lnSpc>
                    <a:spcBef>
                      <a:spcPts val="0"/>
                    </a:spcBef>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U</a:t>
                  </a:r>
                  <a:r>
                    <a:rPr lang="en-US" dirty="0" smtClean="0">
                      <a:effectLst/>
                      <a:latin typeface="Calibri" panose="020F0502020204030204" pitchFamily="34" charset="0"/>
                      <a:ea typeface="Calibri" panose="020F0502020204030204" pitchFamily="34" charset="0"/>
                      <a:cs typeface="Times New Roman" panose="02020603050405020304" pitchFamily="18" charset="0"/>
                    </a:rPr>
                    <a:t>B </a:t>
                  </a:r>
                  <a:r>
                    <a:rPr lang="en-US" dirty="0">
                      <a:effectLst/>
                      <a:latin typeface="Calibri" panose="020F0502020204030204" pitchFamily="34" charset="0"/>
                      <a:ea typeface="Calibri" panose="020F0502020204030204" pitchFamily="34" charset="0"/>
                      <a:cs typeface="Times New Roman" panose="02020603050405020304" pitchFamily="18" charset="0"/>
                    </a:rPr>
                    <a:t>Stresses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Arrow Connector 17"/>
                <p:cNvCxnSpPr/>
                <p:nvPr/>
              </p:nvCxnSpPr>
              <p:spPr>
                <a:xfrm>
                  <a:off x="457853" y="155870"/>
                  <a:ext cx="371630" cy="1624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flipH="1">
                <a:off x="4000488" y="1100138"/>
                <a:ext cx="703439" cy="502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6273347" y="2851108"/>
            <a:ext cx="2770632" cy="1168484"/>
            <a:chOff x="6273347" y="2851108"/>
            <a:chExt cx="2770632" cy="1168484"/>
          </a:xfrm>
        </p:grpSpPr>
        <p:pic>
          <p:nvPicPr>
            <p:cNvPr id="21" name="Picture 20"/>
            <p:cNvPicPr>
              <a:picLocks noChangeAspect="1"/>
            </p:cNvPicPr>
            <p:nvPr/>
          </p:nvPicPr>
          <p:blipFill>
            <a:blip r:embed="rId4"/>
            <a:stretch>
              <a:fillRect/>
            </a:stretch>
          </p:blipFill>
          <p:spPr>
            <a:xfrm>
              <a:off x="6273347" y="2851108"/>
              <a:ext cx="2770632" cy="1168484"/>
            </a:xfrm>
            <a:prstGeom prst="rect">
              <a:avLst/>
            </a:prstGeom>
          </p:spPr>
        </p:pic>
        <p:cxnSp>
          <p:nvCxnSpPr>
            <p:cNvPr id="22" name="Straight Connector 21"/>
            <p:cNvCxnSpPr/>
            <p:nvPr/>
          </p:nvCxnSpPr>
          <p:spPr>
            <a:xfrm flipH="1">
              <a:off x="7322345" y="3121819"/>
              <a:ext cx="271461" cy="819150"/>
            </a:xfrm>
            <a:prstGeom prst="line">
              <a:avLst/>
            </a:prstGeom>
            <a:ln w="28575">
              <a:solidFill>
                <a:srgbClr val="2E00B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81913" y="3121819"/>
              <a:ext cx="271462" cy="819150"/>
            </a:xfrm>
            <a:prstGeom prst="line">
              <a:avLst/>
            </a:prstGeom>
            <a:ln w="28575">
              <a:solidFill>
                <a:srgbClr val="B8002E"/>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268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14401"/>
          </a:xfrm>
        </p:spPr>
        <p:txBody>
          <a:bodyPr/>
          <a:lstStyle/>
          <a:p>
            <a:r>
              <a:rPr lang="en-US" dirty="0" smtClean="0"/>
              <a:t>Summary</a:t>
            </a:r>
            <a:endParaRPr lang="en-US" dirty="0"/>
          </a:p>
        </p:txBody>
      </p:sp>
      <p:sp>
        <p:nvSpPr>
          <p:cNvPr id="4" name="Slide Number Placeholder 3"/>
          <p:cNvSpPr>
            <a:spLocks noGrp="1"/>
          </p:cNvSpPr>
          <p:nvPr>
            <p:ph type="sldNum" sz="quarter" idx="12"/>
          </p:nvPr>
        </p:nvSpPr>
        <p:spPr/>
        <p:txBody>
          <a:bodyPr/>
          <a:lstStyle/>
          <a:p>
            <a:fld id="{D5C6A933-E611-4C18-AC5B-B3BABB684831}" type="slidenum">
              <a:rPr lang="en-US" smtClean="0"/>
              <a:t>25</a:t>
            </a:fld>
            <a:endParaRPr lang="en-US"/>
          </a:p>
        </p:txBody>
      </p:sp>
      <p:sp>
        <p:nvSpPr>
          <p:cNvPr id="3" name="Content Placeholder 2"/>
          <p:cNvSpPr>
            <a:spLocks noGrp="1"/>
          </p:cNvSpPr>
          <p:nvPr>
            <p:ph idx="1"/>
          </p:nvPr>
        </p:nvSpPr>
        <p:spPr>
          <a:xfrm>
            <a:off x="628649" y="1016000"/>
            <a:ext cx="8403056" cy="5618480"/>
          </a:xfrm>
        </p:spPr>
        <p:txBody>
          <a:bodyPr>
            <a:normAutofit/>
          </a:bodyPr>
          <a:lstStyle/>
          <a:p>
            <a:r>
              <a:rPr lang="en-US" dirty="0" smtClean="0"/>
              <a:t>Centrifuge tests provided high quality experimental data on settlement-induced bending moments for a variety of pile and fill loading configurations</a:t>
            </a:r>
          </a:p>
          <a:p>
            <a:endParaRPr lang="en-US" sz="1800" dirty="0" smtClean="0"/>
          </a:p>
          <a:p>
            <a:r>
              <a:rPr lang="en-US" dirty="0" smtClean="0"/>
              <a:t>Numerical models show very good agreement with centrifuge tests for all 16 comparisons</a:t>
            </a:r>
          </a:p>
          <a:p>
            <a:endParaRPr lang="en-US" sz="1800" dirty="0" smtClean="0"/>
          </a:p>
          <a:p>
            <a:r>
              <a:rPr lang="en-US" dirty="0"/>
              <a:t>V</a:t>
            </a:r>
            <a:r>
              <a:rPr lang="en-US" dirty="0" smtClean="0"/>
              <a:t>alidated numerical modeling approach was developed for pile-supported T-walls, but similar approach can be used for analysis of other batter pile applications:</a:t>
            </a:r>
          </a:p>
          <a:p>
            <a:pPr lvl="1"/>
            <a:r>
              <a:rPr lang="en-US" dirty="0" smtClean="0"/>
              <a:t>Bridge abutments</a:t>
            </a:r>
          </a:p>
          <a:p>
            <a:pPr lvl="1"/>
            <a:r>
              <a:rPr lang="en-US" dirty="0" smtClean="0"/>
              <a:t>Retaining walls</a:t>
            </a:r>
          </a:p>
          <a:p>
            <a:pPr lvl="1"/>
            <a:r>
              <a:rPr lang="en-US" dirty="0" smtClean="0"/>
              <a:t>Wharfs</a:t>
            </a:r>
          </a:p>
        </p:txBody>
      </p:sp>
      <p:cxnSp>
        <p:nvCxnSpPr>
          <p:cNvPr id="19" name="Straight Connector 1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860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pPr algn="ctr"/>
            <a:r>
              <a:rPr lang="en-US" sz="4800" dirty="0" smtClean="0"/>
              <a:t>Thank you!</a:t>
            </a:r>
            <a:endParaRPr lang="en-US" sz="4800" dirty="0"/>
          </a:p>
        </p:txBody>
      </p:sp>
      <p:sp>
        <p:nvSpPr>
          <p:cNvPr id="4" name="Slide Number Placeholder 3"/>
          <p:cNvSpPr>
            <a:spLocks noGrp="1"/>
          </p:cNvSpPr>
          <p:nvPr>
            <p:ph type="sldNum" sz="quarter" idx="12"/>
          </p:nvPr>
        </p:nvSpPr>
        <p:spPr/>
        <p:txBody>
          <a:bodyPr/>
          <a:lstStyle/>
          <a:p>
            <a:fld id="{D5C6A933-E611-4C18-AC5B-B3BABB684831}" type="slidenum">
              <a:rPr lang="en-US" smtClean="0"/>
              <a:t>26</a:t>
            </a:fld>
            <a:endParaRPr lang="en-US"/>
          </a:p>
        </p:txBody>
      </p:sp>
    </p:spTree>
    <p:extLst>
      <p:ext uri="{BB962C8B-B14F-4D97-AF65-F5344CB8AC3E}">
        <p14:creationId xmlns:p14="http://schemas.microsoft.com/office/powerpoint/2010/main" val="1279252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85850"/>
            <a:ext cx="8134350" cy="5635626"/>
          </a:xfrm>
        </p:spPr>
        <p:txBody>
          <a:bodyPr>
            <a:normAutofit/>
          </a:bodyPr>
          <a:lstStyle/>
          <a:p>
            <a:pPr marL="0" indent="0">
              <a:buNone/>
            </a:pPr>
            <a:r>
              <a:rPr lang="en-US" dirty="0" smtClean="0"/>
              <a:t>FHWA driven pile manual states,</a:t>
            </a:r>
          </a:p>
          <a:p>
            <a:pPr marL="0" indent="0">
              <a:buNone/>
            </a:pPr>
            <a:r>
              <a:rPr lang="en-US" dirty="0" smtClean="0"/>
              <a:t>“</a:t>
            </a:r>
            <a:r>
              <a:rPr lang="en-US" b="1" dirty="0"/>
              <a:t>Battered piles </a:t>
            </a:r>
            <a:r>
              <a:rPr lang="en-US" dirty="0"/>
              <a:t>should be </a:t>
            </a:r>
            <a:r>
              <a:rPr lang="en-US" b="1" dirty="0"/>
              <a:t>avoided</a:t>
            </a:r>
            <a:r>
              <a:rPr lang="en-US" dirty="0"/>
              <a:t> in soil conditions where </a:t>
            </a:r>
            <a:r>
              <a:rPr lang="en-US" b="1" dirty="0"/>
              <a:t>large soil settlements </a:t>
            </a:r>
            <a:r>
              <a:rPr lang="en-US" dirty="0"/>
              <a:t>are expected because of the </a:t>
            </a:r>
            <a:r>
              <a:rPr lang="en-US" b="1" dirty="0"/>
              <a:t>additional bending forces </a:t>
            </a:r>
            <a:r>
              <a:rPr lang="en-US" dirty="0"/>
              <a:t>imposed on the piles which </a:t>
            </a:r>
            <a:r>
              <a:rPr lang="en-US" dirty="0" smtClean="0"/>
              <a:t>can </a:t>
            </a:r>
            <a:r>
              <a:rPr lang="en-US" dirty="0"/>
              <a:t>cause </a:t>
            </a:r>
            <a:r>
              <a:rPr lang="en-US" b="1" dirty="0"/>
              <a:t>pile deformation and damage</a:t>
            </a:r>
            <a:r>
              <a:rPr lang="en-US" dirty="0" smtClean="0"/>
              <a:t>.”</a:t>
            </a:r>
          </a:p>
          <a:p>
            <a:pPr marL="0" indent="0">
              <a:buNone/>
            </a:pPr>
            <a:endParaRPr lang="en-US" sz="1800" dirty="0"/>
          </a:p>
          <a:p>
            <a:pPr marL="0" indent="0">
              <a:buNone/>
            </a:pPr>
            <a:r>
              <a:rPr lang="en-US" dirty="0" smtClean="0"/>
              <a:t>However, battered piles are required in some designs to resist large lateral loads and reduce horizontal deflections:</a:t>
            </a:r>
          </a:p>
          <a:p>
            <a:pPr lvl="1"/>
            <a:r>
              <a:rPr lang="en-US" dirty="0" smtClean="0"/>
              <a:t>Pile-supported T-walls</a:t>
            </a:r>
          </a:p>
          <a:p>
            <a:pPr lvl="1"/>
            <a:r>
              <a:rPr lang="en-US" dirty="0" smtClean="0"/>
              <a:t>Bridge </a:t>
            </a:r>
            <a:r>
              <a:rPr lang="en-US" dirty="0"/>
              <a:t>abutments</a:t>
            </a:r>
          </a:p>
          <a:p>
            <a:pPr lvl="1"/>
            <a:r>
              <a:rPr lang="en-US" dirty="0"/>
              <a:t>Retaining walls</a:t>
            </a:r>
          </a:p>
          <a:p>
            <a:pPr lvl="1"/>
            <a:r>
              <a:rPr lang="en-US" dirty="0" smtClean="0"/>
              <a:t>Wharfs</a:t>
            </a:r>
            <a:endParaRPr lang="en-US" dirty="0"/>
          </a:p>
        </p:txBody>
      </p:sp>
      <p:sp>
        <p:nvSpPr>
          <p:cNvPr id="4" name="Slide Number Placeholder 3"/>
          <p:cNvSpPr>
            <a:spLocks noGrp="1"/>
          </p:cNvSpPr>
          <p:nvPr>
            <p:ph type="sldNum" sz="quarter" idx="12"/>
          </p:nvPr>
        </p:nvSpPr>
        <p:spPr/>
        <p:txBody>
          <a:bodyPr/>
          <a:lstStyle/>
          <a:p>
            <a:fld id="{D5C6A933-E611-4C18-AC5B-B3BABB684831}" type="slidenum">
              <a:rPr lang="en-US" smtClean="0"/>
              <a:t>3</a:t>
            </a:fld>
            <a:endParaRPr lang="en-US" dirty="0"/>
          </a:p>
        </p:txBody>
      </p:sp>
      <p:sp>
        <p:nvSpPr>
          <p:cNvPr id="6" name="Title 1"/>
          <p:cNvSpPr txBox="1">
            <a:spLocks/>
          </p:cNvSpPr>
          <p:nvPr/>
        </p:nvSpPr>
        <p:spPr>
          <a:xfrm>
            <a:off x="628650" y="1"/>
            <a:ext cx="78867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Background</a:t>
            </a:r>
            <a:endParaRPr lang="en-US" dirty="0"/>
          </a:p>
        </p:txBody>
      </p:sp>
      <p:cxnSp>
        <p:nvCxnSpPr>
          <p:cNvPr id="7" name="Straight Connector 6"/>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050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C6A933-E611-4C18-AC5B-B3BABB684831}" type="slidenum">
              <a:rPr lang="en-US" smtClean="0"/>
              <a:t>4</a:t>
            </a:fld>
            <a:endParaRPr lang="en-US"/>
          </a:p>
        </p:txBody>
      </p:sp>
      <p:pic>
        <p:nvPicPr>
          <p:cNvPr id="5" name="Content Placeholder 4"/>
          <p:cNvPicPr>
            <a:picLocks noGrp="1"/>
          </p:cNvPicPr>
          <p:nvPr>
            <p:ph idx="1"/>
          </p:nvPr>
        </p:nvPicPr>
        <p:blipFill>
          <a:blip r:embed="rId3" cstate="print">
            <a:extLst>
              <a:ext uri="{28A0092B-C50C-407E-A947-70E740481C1C}">
                <a14:useLocalDpi xmlns:a14="http://schemas.microsoft.com/office/drawing/2010/main"/>
              </a:ext>
            </a:extLst>
          </a:blip>
          <a:stretch>
            <a:fillRect/>
          </a:stretch>
        </p:blipFill>
        <p:spPr>
          <a:xfrm>
            <a:off x="0" y="1322162"/>
            <a:ext cx="9144000" cy="4485872"/>
          </a:xfrm>
          <a:prstGeom prst="rect">
            <a:avLst/>
          </a:prstGeom>
        </p:spPr>
      </p:pic>
      <p:sp>
        <p:nvSpPr>
          <p:cNvPr id="6" name="Title 1"/>
          <p:cNvSpPr txBox="1">
            <a:spLocks/>
          </p:cNvSpPr>
          <p:nvPr/>
        </p:nvSpPr>
        <p:spPr>
          <a:xfrm>
            <a:off x="628650" y="1"/>
            <a:ext cx="78867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T-Wall Cross Section</a:t>
            </a:r>
          </a:p>
        </p:txBody>
      </p:sp>
      <p:cxnSp>
        <p:nvCxnSpPr>
          <p:cNvPr id="7" name="Straight Connector 6"/>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804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2312" cy="6858000"/>
          </a:xfrm>
          <a:prstGeom prst="rect">
            <a:avLst/>
          </a:prstGeom>
        </p:spPr>
      </p:pic>
    </p:spTree>
    <p:extLst>
      <p:ext uri="{BB962C8B-B14F-4D97-AF65-F5344CB8AC3E}">
        <p14:creationId xmlns:p14="http://schemas.microsoft.com/office/powerpoint/2010/main" val="290159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C6A933-E611-4C18-AC5B-B3BABB684831}" type="slidenum">
              <a:rPr lang="en-US" smtClean="0"/>
              <a:t>6</a:t>
            </a:fld>
            <a:endParaRPr lang="en-US"/>
          </a:p>
        </p:txBody>
      </p:sp>
      <p:sp>
        <p:nvSpPr>
          <p:cNvPr id="3" name="Content Placeholder 2"/>
          <p:cNvSpPr>
            <a:spLocks noGrp="1"/>
          </p:cNvSpPr>
          <p:nvPr>
            <p:ph idx="1"/>
          </p:nvPr>
        </p:nvSpPr>
        <p:spPr>
          <a:xfrm>
            <a:off x="628650" y="1190625"/>
            <a:ext cx="7886700" cy="5257800"/>
          </a:xfrm>
        </p:spPr>
        <p:txBody>
          <a:bodyPr>
            <a:normAutofit/>
          </a:bodyPr>
          <a:lstStyle/>
          <a:p>
            <a:r>
              <a:rPr lang="en-US" dirty="0" smtClean="0"/>
              <a:t>Performed </a:t>
            </a:r>
            <a:r>
              <a:rPr lang="en-US" dirty="0"/>
              <a:t>by Rensselaer Polytechnic Institute (RPI)</a:t>
            </a:r>
            <a:endParaRPr lang="en-US" dirty="0" smtClean="0"/>
          </a:p>
          <a:p>
            <a:r>
              <a:rPr lang="en-US" dirty="0" smtClean="0"/>
              <a:t>Investigated </a:t>
            </a:r>
            <a:r>
              <a:rPr lang="en-US" dirty="0" smtClean="0"/>
              <a:t>settlement-induced bending moments</a:t>
            </a:r>
          </a:p>
          <a:p>
            <a:r>
              <a:rPr lang="en-US" dirty="0" smtClean="0"/>
              <a:t>Modeled eight T-wall cross sections</a:t>
            </a:r>
          </a:p>
          <a:p>
            <a:r>
              <a:rPr lang="en-US" dirty="0" smtClean="0"/>
              <a:t>Tested influence of several different parameters:</a:t>
            </a:r>
          </a:p>
          <a:p>
            <a:pPr lvl="1"/>
            <a:r>
              <a:rPr lang="en-US" dirty="0" smtClean="0"/>
              <a:t>Two vs. three piles</a:t>
            </a:r>
          </a:p>
          <a:p>
            <a:pPr lvl="1"/>
            <a:r>
              <a:rPr lang="en-US" dirty="0" smtClean="0"/>
              <a:t>T-wall on foundation soils vs. on top of new levee</a:t>
            </a:r>
          </a:p>
          <a:p>
            <a:pPr lvl="1"/>
            <a:r>
              <a:rPr lang="en-US" dirty="0"/>
              <a:t>S</a:t>
            </a:r>
            <a:r>
              <a:rPr lang="en-US" dirty="0" smtClean="0"/>
              <a:t>ymmetric vs. </a:t>
            </a:r>
            <a:r>
              <a:rPr lang="en-US" dirty="0"/>
              <a:t>asymmetric </a:t>
            </a:r>
            <a:r>
              <a:rPr lang="en-US" dirty="0" smtClean="0"/>
              <a:t>new fill</a:t>
            </a:r>
          </a:p>
          <a:p>
            <a:pPr lvl="1"/>
            <a:r>
              <a:rPr lang="en-US" dirty="0" smtClean="0"/>
              <a:t>Fill of broad vs. limited lateral extent</a:t>
            </a:r>
          </a:p>
          <a:p>
            <a:pPr lvl="1"/>
            <a:r>
              <a:rPr lang="en-US" dirty="0" smtClean="0"/>
              <a:t>Pile spacing</a:t>
            </a:r>
          </a:p>
          <a:p>
            <a:r>
              <a:rPr lang="en-US" dirty="0" smtClean="0"/>
              <a:t>Applied fill loading in </a:t>
            </a:r>
            <a:r>
              <a:rPr lang="en-US" dirty="0" smtClean="0"/>
              <a:t>two increments to </a:t>
            </a:r>
            <a:r>
              <a:rPr lang="en-US" dirty="0" smtClean="0"/>
              <a:t>produce multiple data </a:t>
            </a:r>
            <a:r>
              <a:rPr lang="en-US" dirty="0" smtClean="0"/>
              <a:t>sets for </a:t>
            </a:r>
            <a:r>
              <a:rPr lang="en-US" dirty="0" smtClean="0"/>
              <a:t>each </a:t>
            </a:r>
            <a:r>
              <a:rPr lang="en-US" dirty="0" smtClean="0"/>
              <a:t>test (8x2=16 total)</a:t>
            </a:r>
            <a:endParaRPr lang="en-US" dirty="0" smtClean="0"/>
          </a:p>
          <a:p>
            <a:endParaRPr lang="en-US" dirty="0" smtClean="0"/>
          </a:p>
        </p:txBody>
      </p:sp>
      <p:sp>
        <p:nvSpPr>
          <p:cNvPr id="5" name="Title 1"/>
          <p:cNvSpPr txBox="1">
            <a:spLocks/>
          </p:cNvSpPr>
          <p:nvPr/>
        </p:nvSpPr>
        <p:spPr>
          <a:xfrm>
            <a:off x="628650" y="1"/>
            <a:ext cx="78867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Centrifuge Tests</a:t>
            </a:r>
            <a:endParaRPr lang="en-US" dirty="0"/>
          </a:p>
        </p:txBody>
      </p:sp>
      <p:cxnSp>
        <p:nvCxnSpPr>
          <p:cNvPr id="6" name="Straight Connector 5"/>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841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aturation sat="145000"/>
                    </a14:imgEffect>
                    <a14:imgEffect>
                      <a14:brightnessContrast bright="47000"/>
                    </a14:imgEffect>
                  </a14:imgLayer>
                </a14:imgProps>
              </a:ext>
              <a:ext uri="{28A0092B-C50C-407E-A947-70E740481C1C}">
                <a14:useLocalDpi xmlns:a14="http://schemas.microsoft.com/office/drawing/2010/main"/>
              </a:ext>
            </a:extLst>
          </a:blip>
          <a:srcRect r="7568"/>
          <a:stretch/>
        </p:blipFill>
        <p:spPr>
          <a:xfrm>
            <a:off x="0" y="1462768"/>
            <a:ext cx="9144000" cy="4506454"/>
          </a:xfrm>
        </p:spPr>
      </p:pic>
      <p:sp>
        <p:nvSpPr>
          <p:cNvPr id="4" name="Slide Number Placeholder 3"/>
          <p:cNvSpPr>
            <a:spLocks noGrp="1"/>
          </p:cNvSpPr>
          <p:nvPr>
            <p:ph type="sldNum" sz="quarter" idx="12"/>
          </p:nvPr>
        </p:nvSpPr>
        <p:spPr/>
        <p:txBody>
          <a:bodyPr/>
          <a:lstStyle/>
          <a:p>
            <a:fld id="{D5C6A933-E611-4C18-AC5B-B3BABB684831}" type="slidenum">
              <a:rPr lang="en-US" smtClean="0"/>
              <a:t>7</a:t>
            </a:fld>
            <a:endParaRPr lang="en-US"/>
          </a:p>
        </p:txBody>
      </p:sp>
      <p:sp>
        <p:nvSpPr>
          <p:cNvPr id="8" name="Title 1"/>
          <p:cNvSpPr txBox="1">
            <a:spLocks/>
          </p:cNvSpPr>
          <p:nvPr/>
        </p:nvSpPr>
        <p:spPr>
          <a:xfrm>
            <a:off x="628650" y="1"/>
            <a:ext cx="78867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Centrifuge</a:t>
            </a:r>
            <a:endParaRPr lang="en-US" dirty="0"/>
          </a:p>
        </p:txBody>
      </p:sp>
      <p:cxnSp>
        <p:nvCxnSpPr>
          <p:cNvPr id="9" name="Straight Connector 8"/>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687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14400"/>
          </a:xfrm>
        </p:spPr>
        <p:txBody>
          <a:bodyPr/>
          <a:lstStyle/>
          <a:p>
            <a:r>
              <a:rPr lang="en-US" dirty="0" smtClean="0"/>
              <a:t>T-Wall Test Box</a:t>
            </a:r>
            <a:endParaRPr lang="en-US" dirty="0"/>
          </a:p>
        </p:txBody>
      </p:sp>
      <p:sp>
        <p:nvSpPr>
          <p:cNvPr id="4" name="Slide Number Placeholder 3"/>
          <p:cNvSpPr>
            <a:spLocks noGrp="1"/>
          </p:cNvSpPr>
          <p:nvPr>
            <p:ph type="sldNum" sz="quarter" idx="12"/>
          </p:nvPr>
        </p:nvSpPr>
        <p:spPr/>
        <p:txBody>
          <a:bodyPr/>
          <a:lstStyle/>
          <a:p>
            <a:fld id="{D5C6A933-E611-4C18-AC5B-B3BABB684831}" type="slidenum">
              <a:rPr lang="en-US" smtClean="0"/>
              <a:t>8</a:t>
            </a:fld>
            <a:endParaRPr lang="en-US"/>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20000"/>
                    </a14:imgEffect>
                    <a14:imgEffect>
                      <a14:brightnessContrast bright="15000"/>
                    </a14:imgEffect>
                  </a14:imgLayer>
                </a14:imgProps>
              </a:ext>
              <a:ext uri="{28A0092B-C50C-407E-A947-70E740481C1C}">
                <a14:useLocalDpi xmlns:a14="http://schemas.microsoft.com/office/drawing/2010/main" val="0"/>
              </a:ext>
            </a:extLst>
          </a:blip>
          <a:srcRect t="811" b="4597"/>
          <a:stretch/>
        </p:blipFill>
        <p:spPr>
          <a:xfrm>
            <a:off x="542925" y="923925"/>
            <a:ext cx="8069032" cy="5724525"/>
          </a:xfrm>
          <a:prstGeom prst="rect">
            <a:avLst/>
          </a:prstGeom>
        </p:spPr>
      </p:pic>
      <p:cxnSp>
        <p:nvCxnSpPr>
          <p:cNvPr id="6" name="Straight Connector 5"/>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770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C6A933-E611-4C18-AC5B-B3BABB684831}" type="slidenum">
              <a:rPr lang="en-US" smtClean="0"/>
              <a:t>9</a:t>
            </a:fld>
            <a:endParaRPr lang="en-US"/>
          </a:p>
        </p:txBody>
      </p:sp>
      <p:pic>
        <p:nvPicPr>
          <p:cNvPr id="2" name="Picture 1"/>
          <p:cNvPicPr>
            <a:picLocks noChangeAspect="1"/>
          </p:cNvPicPr>
          <p:nvPr/>
        </p:nvPicPr>
        <p:blipFill>
          <a:blip r:embed="rId3"/>
          <a:stretch>
            <a:fillRect/>
          </a:stretch>
        </p:blipFill>
        <p:spPr>
          <a:xfrm>
            <a:off x="0" y="1500554"/>
            <a:ext cx="9144000" cy="4378252"/>
          </a:xfrm>
          <a:prstGeom prst="rect">
            <a:avLst/>
          </a:prstGeom>
        </p:spPr>
      </p:pic>
      <p:sp>
        <p:nvSpPr>
          <p:cNvPr id="6" name="Title 1"/>
          <p:cNvSpPr>
            <a:spLocks noGrp="1"/>
          </p:cNvSpPr>
          <p:nvPr>
            <p:ph type="title"/>
          </p:nvPr>
        </p:nvSpPr>
        <p:spPr>
          <a:xfrm>
            <a:off x="628650" y="0"/>
            <a:ext cx="7886700" cy="934099"/>
          </a:xfrm>
        </p:spPr>
        <p:txBody>
          <a:bodyPr>
            <a:normAutofit/>
          </a:bodyPr>
          <a:lstStyle/>
          <a:p>
            <a:r>
              <a:rPr lang="en-US" dirty="0" smtClean="0"/>
              <a:t>Run </a:t>
            </a:r>
            <a:r>
              <a:rPr lang="en-US" dirty="0" smtClean="0"/>
              <a:t>2</a:t>
            </a:r>
            <a:endParaRPr lang="en-US" dirty="0"/>
          </a:p>
        </p:txBody>
      </p:sp>
      <p:cxnSp>
        <p:nvCxnSpPr>
          <p:cNvPr id="7" name="Straight Connector 6"/>
          <p:cNvCxnSpPr/>
          <p:nvPr/>
        </p:nvCxnSpPr>
        <p:spPr>
          <a:xfrm>
            <a:off x="0" y="704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936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33695</TotalTime>
  <Words>1899</Words>
  <Application>Microsoft Office PowerPoint</Application>
  <PresentationFormat>On-screen Show (4:3)</PresentationFormat>
  <Paragraphs>244</Paragraphs>
  <Slides>26</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Numerical Analysis of Settlement-Induced Bending Moments in Batter Piles</vt:lpstr>
      <vt:lpstr>PowerPoint Presentation</vt:lpstr>
      <vt:lpstr>PowerPoint Presentation</vt:lpstr>
      <vt:lpstr>PowerPoint Presentation</vt:lpstr>
      <vt:lpstr>PowerPoint Presentation</vt:lpstr>
      <vt:lpstr>PowerPoint Presentation</vt:lpstr>
      <vt:lpstr>PowerPoint Presentation</vt:lpstr>
      <vt:lpstr>T-Wall Test Box</vt:lpstr>
      <vt:lpstr>Run 2</vt:lpstr>
      <vt:lpstr>Run 2</vt:lpstr>
      <vt:lpstr>Run 2</vt:lpstr>
      <vt:lpstr>Run 2 – Final Configuration</vt:lpstr>
      <vt:lpstr>Numerical Modeling Details</vt:lpstr>
      <vt:lpstr>Numerical Modeling Details (contd)</vt:lpstr>
      <vt:lpstr>Run 2 – Numerical Modeling</vt:lpstr>
      <vt:lpstr>Run 2 – 15-ft Symmetric Fill</vt:lpstr>
      <vt:lpstr>Run 2 – 15-ft Symmetric Fill</vt:lpstr>
      <vt:lpstr>Run 2 – 25-ft Symmetric Fill</vt:lpstr>
      <vt:lpstr>Run 2 – 25-ft Symmetric Fill</vt:lpstr>
      <vt:lpstr>Run 5 – Centrifuge Test</vt:lpstr>
      <vt:lpstr>Run 5 – 15-ft Symmetric Fill</vt:lpstr>
      <vt:lpstr>Run 5 – 15-ft Symmetric Fill</vt:lpstr>
      <vt:lpstr>Run 5 – 25-ft Protected-Side Fill</vt:lpstr>
      <vt:lpstr>Run 5 – 25-ft Protected-Side Fill</vt:lpstr>
      <vt:lpstr>Summary</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Reeb</dc:creator>
  <cp:lastModifiedBy>Alex Reeb</cp:lastModifiedBy>
  <cp:revision>398</cp:revision>
  <dcterms:created xsi:type="dcterms:W3CDTF">2014-04-04T14:33:45Z</dcterms:created>
  <dcterms:modified xsi:type="dcterms:W3CDTF">2016-11-08T03:44:39Z</dcterms:modified>
</cp:coreProperties>
</file>